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61" r:id="rId2"/>
    <p:sldId id="256" r:id="rId3"/>
    <p:sldId id="257" r:id="rId4"/>
    <p:sldId id="260" r:id="rId5"/>
    <p:sldId id="262" r:id="rId6"/>
    <p:sldId id="263" r:id="rId7"/>
    <p:sldId id="264" r:id="rId8"/>
    <p:sldId id="265" r:id="rId9"/>
    <p:sldId id="267" r:id="rId10"/>
    <p:sldId id="279" r:id="rId11"/>
    <p:sldId id="270" r:id="rId12"/>
    <p:sldId id="271" r:id="rId13"/>
    <p:sldId id="272" r:id="rId14"/>
    <p:sldId id="273" r:id="rId15"/>
    <p:sldId id="274" r:id="rId16"/>
    <p:sldId id="275" r:id="rId17"/>
    <p:sldId id="280" r:id="rId18"/>
    <p:sldId id="277" r:id="rId19"/>
    <p:sldId id="281" r:id="rId20"/>
    <p:sldId id="288" r:id="rId21"/>
    <p:sldId id="289" r:id="rId22"/>
    <p:sldId id="290" r:id="rId23"/>
    <p:sldId id="291" r:id="rId24"/>
    <p:sldId id="292" r:id="rId25"/>
    <p:sldId id="293" r:id="rId26"/>
    <p:sldId id="295" r:id="rId27"/>
    <p:sldId id="296" r:id="rId28"/>
    <p:sldId id="286" r:id="rId29"/>
    <p:sldId id="284" r:id="rId30"/>
    <p:sldId id="285"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Główna" id="{48BE281F-8107-43BA-8E8F-02E4C9A90093}">
          <p14:sldIdLst>
            <p14:sldId id="261"/>
            <p14:sldId id="256"/>
            <p14:sldId id="257"/>
            <p14:sldId id="260"/>
          </p14:sldIdLst>
        </p14:section>
        <p14:section name="OFERTA" id="{E08F57D9-473D-4297-9D1C-DA84FDCE5231}">
          <p14:sldIdLst>
            <p14:sldId id="262"/>
          </p14:sldIdLst>
        </p14:section>
        <p14:section name="Gorące Napoje" id="{8ACCA5C6-252E-4BB6-B598-07952B516968}">
          <p14:sldIdLst>
            <p14:sldId id="263"/>
            <p14:sldId id="264"/>
            <p14:sldId id="265"/>
            <p14:sldId id="267"/>
            <p14:sldId id="279"/>
            <p14:sldId id="270"/>
            <p14:sldId id="271"/>
            <p14:sldId id="272"/>
            <p14:sldId id="273"/>
            <p14:sldId id="274"/>
            <p14:sldId id="275"/>
            <p14:sldId id="280"/>
          </p14:sldIdLst>
        </p14:section>
        <p14:section name="Zimne Napoje" id="{0C8C6479-4228-4CE7-968A-F129AEA7C9CC}">
          <p14:sldIdLst>
            <p14:sldId id="277"/>
            <p14:sldId id="281"/>
          </p14:sldIdLst>
        </p14:section>
        <p14:section name="Słodycze, Przekąski" id="{47DEDA83-A54B-4D11-A601-2D8ABBE183F4}">
          <p14:sldIdLst>
            <p14:sldId id="288"/>
            <p14:sldId id="289"/>
            <p14:sldId id="290"/>
            <p14:sldId id="291"/>
            <p14:sldId id="292"/>
            <p14:sldId id="293"/>
          </p14:sldIdLst>
        </p14:section>
        <p14:section name="Zdrowa żywność" id="{3CD2535A-6168-435C-BC31-67376BA8D2AA}">
          <p14:sldIdLst>
            <p14:sldId id="295"/>
            <p14:sldId id="296"/>
          </p14:sldIdLst>
        </p14:section>
        <p14:section name="Dystryb. Wody" id="{1F7098CE-4273-4C16-AECA-D87FF5798CF4}">
          <p14:sldIdLst>
            <p14:sldId id="286"/>
            <p14:sldId id="284"/>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203"/>
    <a:srgbClr val="000000"/>
    <a:srgbClr val="0A140C"/>
    <a:srgbClr val="0A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9" autoAdjust="0"/>
    <p:restoredTop sz="94434" autoAdjust="0"/>
  </p:normalViewPr>
  <p:slideViewPr>
    <p:cSldViewPr snapToGrid="0">
      <p:cViewPr varScale="1">
        <p:scale>
          <a:sx n="70" d="100"/>
          <a:sy n="70" d="100"/>
        </p:scale>
        <p:origin x="774" y="72"/>
      </p:cViewPr>
      <p:guideLst/>
    </p:cSldViewPr>
  </p:slideViewPr>
  <p:outlineViewPr>
    <p:cViewPr>
      <p:scale>
        <a:sx n="33" d="100"/>
        <a:sy n="33" d="100"/>
      </p:scale>
      <p:origin x="0" y="-607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171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hyperlink" Target="http://www.vending-bistro.pl/"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biuro@vending-bistro.pl" TargetMode="External"/></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 Target="../slides/slide6.xml"/></Relationships>
</file>

<file path=ppt/diagrams/_rels/data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 Target="../slides/slide18.xml"/></Relationships>
</file>

<file path=ppt/diagrams/_rels/data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 Target="../slides/slide20.xml"/></Relationships>
</file>

<file path=ppt/diagrams/_rels/data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 Target="../slides/slide26.xml"/></Relationships>
</file>

<file path=ppt/diagrams/_rels/data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 Target="../slides/slide12.xml"/></Relationships>
</file>

<file path=ppt/diagrams/_rels/data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 Target="../slides/slide27.xml"/></Relationships>
</file>

<file path=ppt/diagrams/_rels/drawing1.xml.rels><?xml version="1.0" encoding="UTF-8" standalone="yes"?>
<Relationships xmlns="http://schemas.openxmlformats.org/package/2006/relationships"><Relationship Id="rId1" Type="http://schemas.openxmlformats.org/officeDocument/2006/relationships/hyperlink" Target="http://www.vending-bistro.p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biuro@vending-bistro.pl"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gif"/></Relationships>
</file>

<file path=ppt/diagrams/_rels/drawing6.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04F15-281A-44CC-9D43-C2264254C6AE}" type="doc">
      <dgm:prSet loTypeId="urn:microsoft.com/office/officeart/2005/8/layout/vList2" loCatId="list" qsTypeId="urn:microsoft.com/office/officeart/2005/8/quickstyle/3d4" qsCatId="3D" csTypeId="urn:microsoft.com/office/officeart/2005/8/colors/accent3_5" csCatId="accent3" phldr="1"/>
      <dgm:spPr/>
      <dgm:t>
        <a:bodyPr/>
        <a:lstStyle/>
        <a:p>
          <a:endParaRPr lang="pl-PL"/>
        </a:p>
      </dgm:t>
    </dgm:pt>
    <dgm:pt modelId="{EFCE34D1-4660-4B4A-BA2D-3C586B83E2A7}">
      <dgm:prSet/>
      <dgm:spPr>
        <a:solidFill>
          <a:schemeClr val="accent1">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pl-PL" b="1" dirty="0">
              <a:solidFill>
                <a:schemeClr val="bg1"/>
              </a:solidFill>
              <a:hlinkClick xmlns:r="http://schemas.openxmlformats.org/officeDocument/2006/relationships" r:id="rId1"/>
            </a:rPr>
            <a:t>http://</a:t>
          </a:r>
          <a:r>
            <a:rPr lang="pl-PL" b="0" i="1" u="sng" dirty="0">
              <a:solidFill>
                <a:schemeClr val="bg1"/>
              </a:solidFill>
              <a:hlinkClick xmlns:r="http://schemas.openxmlformats.org/officeDocument/2006/relationships" r:id="rId1"/>
            </a:rPr>
            <a:t>www.vending-bistro.pl</a:t>
          </a:r>
          <a:r>
            <a:rPr lang="pl-PL" b="1" dirty="0">
              <a:solidFill>
                <a:schemeClr val="bg1"/>
              </a:solidFill>
              <a:hlinkClick xmlns:r="http://schemas.openxmlformats.org/officeDocument/2006/relationships" r:id="rId1"/>
            </a:rPr>
            <a:t>/</a:t>
          </a:r>
          <a:endParaRPr lang="pl-PL" b="1" dirty="0">
            <a:solidFill>
              <a:schemeClr val="bg1"/>
            </a:solidFill>
          </a:endParaRPr>
        </a:p>
      </dgm:t>
    </dgm:pt>
    <dgm:pt modelId="{1616B663-02A9-471D-8E45-CEC7B8C5D2F4}" type="parTrans" cxnId="{F644C0D2-60F1-48F3-899A-A3055201F619}">
      <dgm:prSet/>
      <dgm:spPr/>
      <dgm:t>
        <a:bodyPr/>
        <a:lstStyle/>
        <a:p>
          <a:endParaRPr lang="pl-PL"/>
        </a:p>
      </dgm:t>
    </dgm:pt>
    <dgm:pt modelId="{6D287563-96CD-4684-9145-2D53BE728CF5}" type="sibTrans" cxnId="{F644C0D2-60F1-48F3-899A-A3055201F619}">
      <dgm:prSet/>
      <dgm:spPr/>
      <dgm:t>
        <a:bodyPr/>
        <a:lstStyle/>
        <a:p>
          <a:endParaRPr lang="pl-PL"/>
        </a:p>
      </dgm:t>
    </dgm:pt>
    <dgm:pt modelId="{39D2658F-EE44-4ED1-B51D-6D9E840F3CC2}" type="pres">
      <dgm:prSet presAssocID="{35104F15-281A-44CC-9D43-C2264254C6AE}" presName="linear" presStyleCnt="0">
        <dgm:presLayoutVars>
          <dgm:animLvl val="lvl"/>
          <dgm:resizeHandles val="exact"/>
        </dgm:presLayoutVars>
      </dgm:prSet>
      <dgm:spPr/>
      <dgm:t>
        <a:bodyPr/>
        <a:lstStyle/>
        <a:p>
          <a:endParaRPr lang="pl-PL"/>
        </a:p>
      </dgm:t>
    </dgm:pt>
    <dgm:pt modelId="{A499704E-A27F-4321-8A31-C03877881684}" type="pres">
      <dgm:prSet presAssocID="{EFCE34D1-4660-4B4A-BA2D-3C586B83E2A7}" presName="parentText" presStyleLbl="node1" presStyleIdx="0" presStyleCnt="1" custLinFactX="-100000" custLinFactNeighborX="-156920" custLinFactNeighborY="-41584">
        <dgm:presLayoutVars>
          <dgm:chMax val="0"/>
          <dgm:bulletEnabled val="1"/>
        </dgm:presLayoutVars>
      </dgm:prSet>
      <dgm:spPr/>
      <dgm:t>
        <a:bodyPr/>
        <a:lstStyle/>
        <a:p>
          <a:endParaRPr lang="pl-PL"/>
        </a:p>
      </dgm:t>
    </dgm:pt>
  </dgm:ptLst>
  <dgm:cxnLst>
    <dgm:cxn modelId="{4CB47473-994C-4107-BFB0-296A5FF7C576}" type="presOf" srcId="{35104F15-281A-44CC-9D43-C2264254C6AE}" destId="{39D2658F-EE44-4ED1-B51D-6D9E840F3CC2}" srcOrd="0" destOrd="0" presId="urn:microsoft.com/office/officeart/2005/8/layout/vList2"/>
    <dgm:cxn modelId="{F644C0D2-60F1-48F3-899A-A3055201F619}" srcId="{35104F15-281A-44CC-9D43-C2264254C6AE}" destId="{EFCE34D1-4660-4B4A-BA2D-3C586B83E2A7}" srcOrd="0" destOrd="0" parTransId="{1616B663-02A9-471D-8E45-CEC7B8C5D2F4}" sibTransId="{6D287563-96CD-4684-9145-2D53BE728CF5}"/>
    <dgm:cxn modelId="{4C833459-FEB8-4665-97C7-8C304597A74F}" type="presOf" srcId="{EFCE34D1-4660-4B4A-BA2D-3C586B83E2A7}" destId="{A499704E-A27F-4321-8A31-C03877881684}" srcOrd="0" destOrd="0" presId="urn:microsoft.com/office/officeart/2005/8/layout/vList2"/>
    <dgm:cxn modelId="{C26E3460-D16F-42BC-90C7-2FE255B4BDC8}" type="presParOf" srcId="{39D2658F-EE44-4ED1-B51D-6D9E840F3CC2}" destId="{A499704E-A27F-4321-8A31-C0387788168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BA376-2C76-498E-A3E9-3DF58E0A4CF5}" type="doc">
      <dgm:prSet loTypeId="urn:microsoft.com/office/officeart/2005/8/layout/vList2" loCatId="list" qsTypeId="urn:microsoft.com/office/officeart/2005/8/quickstyle/3d4" qsCatId="3D" csTypeId="urn:microsoft.com/office/officeart/2005/8/colors/accent3_5" csCatId="accent3" phldr="1"/>
      <dgm:spPr/>
      <dgm:t>
        <a:bodyPr/>
        <a:lstStyle/>
        <a:p>
          <a:endParaRPr lang="pl-PL"/>
        </a:p>
      </dgm:t>
    </dgm:pt>
    <dgm:pt modelId="{37037389-4900-4A03-A258-AADD0D3DD9F3}">
      <dgm:prSet/>
      <dgm:spPr>
        <a:solidFill>
          <a:schemeClr val="accent1">
            <a:lumMod val="20000"/>
            <a:lumOff val="8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rtl="0"/>
          <a:r>
            <a:rPr lang="pl-PL" b="1" dirty="0">
              <a:solidFill>
                <a:schemeClr val="accent5"/>
              </a:solidFill>
            </a:rPr>
            <a:t>E-mail: </a:t>
          </a:r>
          <a:r>
            <a:rPr lang="pl-PL" b="0" i="1" u="none" dirty="0">
              <a:solidFill>
                <a:schemeClr val="accent5"/>
              </a:solidFill>
              <a:hlinkClick xmlns:r="http://schemas.openxmlformats.org/officeDocument/2006/relationships" r:id="rId1"/>
            </a:rPr>
            <a:t>biuro@vending-bistro.pl</a:t>
          </a:r>
          <a:endParaRPr lang="pl-PL" b="0" i="1" u="none" dirty="0">
            <a:solidFill>
              <a:schemeClr val="accent5"/>
            </a:solidFill>
          </a:endParaRPr>
        </a:p>
      </dgm:t>
    </dgm:pt>
    <dgm:pt modelId="{E56F667A-D99D-493B-BA0B-138168766C1F}" type="parTrans" cxnId="{6A8F3EFE-A0DA-4978-8D5A-49F71206BD8E}">
      <dgm:prSet/>
      <dgm:spPr/>
      <dgm:t>
        <a:bodyPr/>
        <a:lstStyle/>
        <a:p>
          <a:endParaRPr lang="pl-PL"/>
        </a:p>
      </dgm:t>
    </dgm:pt>
    <dgm:pt modelId="{00B37392-61A1-47F8-86B1-E64BF1B5FF04}" type="sibTrans" cxnId="{6A8F3EFE-A0DA-4978-8D5A-49F71206BD8E}">
      <dgm:prSet/>
      <dgm:spPr/>
      <dgm:t>
        <a:bodyPr/>
        <a:lstStyle/>
        <a:p>
          <a:endParaRPr lang="pl-PL"/>
        </a:p>
      </dgm:t>
    </dgm:pt>
    <dgm:pt modelId="{19EE937B-D03B-4DB7-9CAA-E8EEC66BAD8D}" type="pres">
      <dgm:prSet presAssocID="{0A6BA376-2C76-498E-A3E9-3DF58E0A4CF5}" presName="linear" presStyleCnt="0">
        <dgm:presLayoutVars>
          <dgm:animLvl val="lvl"/>
          <dgm:resizeHandles val="exact"/>
        </dgm:presLayoutVars>
      </dgm:prSet>
      <dgm:spPr/>
      <dgm:t>
        <a:bodyPr/>
        <a:lstStyle/>
        <a:p>
          <a:endParaRPr lang="pl-PL"/>
        </a:p>
      </dgm:t>
    </dgm:pt>
    <dgm:pt modelId="{E73A29AB-4058-496D-B93C-608E63A2EB32}" type="pres">
      <dgm:prSet presAssocID="{37037389-4900-4A03-A258-AADD0D3DD9F3}" presName="parentText" presStyleLbl="node1" presStyleIdx="0" presStyleCnt="1" custLinFactX="-100000" custLinFactY="34683" custLinFactNeighborX="-169644" custLinFactNeighborY="100000">
        <dgm:presLayoutVars>
          <dgm:chMax val="0"/>
          <dgm:bulletEnabled val="1"/>
        </dgm:presLayoutVars>
      </dgm:prSet>
      <dgm:spPr/>
      <dgm:t>
        <a:bodyPr/>
        <a:lstStyle/>
        <a:p>
          <a:endParaRPr lang="pl-PL"/>
        </a:p>
      </dgm:t>
    </dgm:pt>
  </dgm:ptLst>
  <dgm:cxnLst>
    <dgm:cxn modelId="{22E9065D-0286-44C9-8FA3-0549818D77BB}" type="presOf" srcId="{37037389-4900-4A03-A258-AADD0D3DD9F3}" destId="{E73A29AB-4058-496D-B93C-608E63A2EB32}" srcOrd="0" destOrd="0" presId="urn:microsoft.com/office/officeart/2005/8/layout/vList2"/>
    <dgm:cxn modelId="{45E3E36B-F4D0-4ACE-B590-590530EEA0C6}" type="presOf" srcId="{0A6BA376-2C76-498E-A3E9-3DF58E0A4CF5}" destId="{19EE937B-D03B-4DB7-9CAA-E8EEC66BAD8D}" srcOrd="0" destOrd="0" presId="urn:microsoft.com/office/officeart/2005/8/layout/vList2"/>
    <dgm:cxn modelId="{6A8F3EFE-A0DA-4978-8D5A-49F71206BD8E}" srcId="{0A6BA376-2C76-498E-A3E9-3DF58E0A4CF5}" destId="{37037389-4900-4A03-A258-AADD0D3DD9F3}" srcOrd="0" destOrd="0" parTransId="{E56F667A-D99D-493B-BA0B-138168766C1F}" sibTransId="{00B37392-61A1-47F8-86B1-E64BF1B5FF04}"/>
    <dgm:cxn modelId="{C3F4C444-CDCE-4148-A9ED-1FC193E32508}" type="presParOf" srcId="{19EE937B-D03B-4DB7-9CAA-E8EEC66BAD8D}" destId="{E73A29AB-4058-496D-B93C-608E63A2EB3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58AE3-C5AB-4654-B493-01C11F0E7ECB}" type="doc">
      <dgm:prSet loTypeId="urn:microsoft.com/office/officeart/2005/8/layout/balance1#1" loCatId="relationship" qsTypeId="urn:microsoft.com/office/officeart/2005/8/quickstyle/simple1" qsCatId="simple" csTypeId="urn:microsoft.com/office/officeart/2005/8/colors/accent1_2" csCatId="accent1" phldr="1"/>
      <dgm:spPr/>
      <dgm:t>
        <a:bodyPr/>
        <a:lstStyle/>
        <a:p>
          <a:endParaRPr lang="pl-PL"/>
        </a:p>
      </dgm:t>
    </dgm:pt>
    <dgm:pt modelId="{1B4F4DD2-6818-40AB-A3D3-0B8588073816}">
      <dgm:prSet phldrT="[Tekst]" custT="1"/>
      <dgm:spPr>
        <a:solidFill>
          <a:schemeClr val="accent1">
            <a:alpha val="90000"/>
          </a:schemeClr>
        </a:solidFill>
        <a:scene3d>
          <a:camera prst="orthographicFront"/>
          <a:lightRig rig="threePt" dir="t"/>
        </a:scene3d>
        <a:sp3d>
          <a:bevelT w="152400" h="50800" prst="softRound"/>
        </a:sp3d>
      </dgm:spPr>
      <dgm:t>
        <a:bodyPr/>
        <a:lstStyle/>
        <a:p>
          <a:r>
            <a:rPr lang="pl-PL" sz="1400" b="1" u="sng" dirty="0">
              <a:solidFill>
                <a:schemeClr val="bg1"/>
              </a:solidFill>
            </a:rPr>
            <a:t>- GORĄCE NAPOJE</a:t>
          </a:r>
        </a:p>
        <a:p>
          <a:endParaRPr lang="pl-PL" sz="800" b="1" u="sng" dirty="0">
            <a:solidFill>
              <a:schemeClr val="bg1"/>
            </a:solidFill>
          </a:endParaRPr>
        </a:p>
        <a:p>
          <a:r>
            <a:rPr lang="pl-PL" sz="1400" b="1" u="sng" dirty="0">
              <a:solidFill>
                <a:schemeClr val="bg1"/>
              </a:solidFill>
            </a:rPr>
            <a:t>- ZIMNE NAPOJE</a:t>
          </a:r>
        </a:p>
      </dgm:t>
    </dgm:pt>
    <dgm:pt modelId="{F506AB82-29D3-49E5-8592-C085A0067090}" type="parTrans" cxnId="{3ACC1A9D-55DA-4459-B08E-E0DE2320F51D}">
      <dgm:prSet/>
      <dgm:spPr/>
      <dgm:t>
        <a:bodyPr/>
        <a:lstStyle/>
        <a:p>
          <a:endParaRPr lang="pl-PL"/>
        </a:p>
      </dgm:t>
    </dgm:pt>
    <dgm:pt modelId="{F41DAE77-CA7E-41FE-9AA9-C0D7CD422B7F}" type="sibTrans" cxnId="{3ACC1A9D-55DA-4459-B08E-E0DE2320F51D}">
      <dgm:prSet/>
      <dgm:spPr/>
      <dgm:t>
        <a:bodyPr/>
        <a:lstStyle/>
        <a:p>
          <a:endParaRPr lang="pl-PL"/>
        </a:p>
      </dgm:t>
    </dgm:pt>
    <dgm:pt modelId="{BAAF3923-2B8E-4D55-B56C-E6C5527B4909}">
      <dgm:prSet phldrT="[Tekst]" custT="1"/>
      <dgm:spPr>
        <a:scene3d>
          <a:camera prst="orthographicFront"/>
          <a:lightRig rig="threePt" dir="t"/>
        </a:scene3d>
        <a:sp3d>
          <a:bevelT w="152400" h="50800" prst="softRound"/>
        </a:sp3d>
      </dgm:spPr>
      <dgm:t>
        <a:bodyPr/>
        <a:lstStyle/>
        <a:p>
          <a:r>
            <a:rPr lang="pl-PL" sz="1400" b="1" u="sng" dirty="0">
              <a:solidFill>
                <a:schemeClr val="bg1"/>
              </a:solidFill>
            </a:rPr>
            <a:t>- WODA</a:t>
          </a:r>
        </a:p>
      </dgm:t>
    </dgm:pt>
    <dgm:pt modelId="{270A09B6-F543-43D8-90BE-1E4DE59E9CCD}" type="parTrans" cxnId="{6816276F-F896-46FB-9792-99232C79A5F1}">
      <dgm:prSet/>
      <dgm:spPr/>
      <dgm:t>
        <a:bodyPr/>
        <a:lstStyle/>
        <a:p>
          <a:endParaRPr lang="pl-PL"/>
        </a:p>
      </dgm:t>
    </dgm:pt>
    <dgm:pt modelId="{C61FD2E0-2CA1-4BE3-A304-11F5A73906D2}" type="sibTrans" cxnId="{6816276F-F896-46FB-9792-99232C79A5F1}">
      <dgm:prSet/>
      <dgm:spPr/>
      <dgm:t>
        <a:bodyPr/>
        <a:lstStyle/>
        <a:p>
          <a:endParaRPr lang="pl-PL"/>
        </a:p>
      </dgm:t>
    </dgm:pt>
    <dgm:pt modelId="{9E676B83-4949-4701-9113-8426262689E3}">
      <dgm:prSet phldrT="[Tekst]" custT="1"/>
      <dgm:spPr>
        <a:scene3d>
          <a:camera prst="orthographicFront"/>
          <a:lightRig rig="threePt" dir="t"/>
        </a:scene3d>
        <a:sp3d>
          <a:bevelT w="152400" h="50800" prst="softRound"/>
        </a:sp3d>
      </dgm:spPr>
      <dgm:t>
        <a:bodyPr/>
        <a:lstStyle/>
        <a:p>
          <a:r>
            <a:rPr lang="pl-PL" sz="1400" b="1" u="sng" dirty="0"/>
            <a:t>- SŁODYCZE</a:t>
          </a:r>
        </a:p>
      </dgm:t>
    </dgm:pt>
    <dgm:pt modelId="{9F64F42A-1E4D-44E4-93EE-A505BADD18FF}" type="parTrans" cxnId="{8DA7AF0A-C097-46B9-80FA-85C2E393EC36}">
      <dgm:prSet/>
      <dgm:spPr/>
      <dgm:t>
        <a:bodyPr/>
        <a:lstStyle/>
        <a:p>
          <a:endParaRPr lang="pl-PL"/>
        </a:p>
      </dgm:t>
    </dgm:pt>
    <dgm:pt modelId="{DEB0F571-E41B-4E6B-8A26-25C1B15E3F86}" type="sibTrans" cxnId="{8DA7AF0A-C097-46B9-80FA-85C2E393EC36}">
      <dgm:prSet/>
      <dgm:spPr/>
      <dgm:t>
        <a:bodyPr/>
        <a:lstStyle/>
        <a:p>
          <a:endParaRPr lang="pl-PL"/>
        </a:p>
      </dgm:t>
    </dgm:pt>
    <dgm:pt modelId="{84405B59-267E-463F-AF9F-830953A1D4C0}">
      <dgm:prSet phldrT="[Tekst]" custT="1">
        <dgm:style>
          <a:lnRef idx="1">
            <a:schemeClr val="accent6"/>
          </a:lnRef>
          <a:fillRef idx="2">
            <a:schemeClr val="accent6"/>
          </a:fillRef>
          <a:effectRef idx="1">
            <a:schemeClr val="accent6"/>
          </a:effectRef>
          <a:fontRef idx="minor">
            <a:schemeClr val="dk1"/>
          </a:fontRef>
        </dgm:style>
      </dgm:prSet>
      <dgm:spPr>
        <a:scene3d>
          <a:camera prst="orthographicFront"/>
          <a:lightRig rig="threePt" dir="t"/>
        </a:scene3d>
        <a:sp3d>
          <a:bevelT w="152400" h="50800" prst="softRound"/>
        </a:sp3d>
      </dgm:spPr>
      <dgm:t>
        <a:bodyPr/>
        <a:lstStyle/>
        <a:p>
          <a:r>
            <a:rPr lang="pl-PL" sz="1400" b="1" i="1" u="sng" dirty="0">
              <a:solidFill>
                <a:srgbClr val="FF0000"/>
              </a:solidFill>
            </a:rPr>
            <a:t>- ŚWIEŻE </a:t>
          </a:r>
          <a:r>
            <a:rPr lang="pl-PL" sz="1400" b="1" i="0" u="sng" dirty="0">
              <a:solidFill>
                <a:srgbClr val="FF0000"/>
              </a:solidFill>
            </a:rPr>
            <a:t>PRODUKTY</a:t>
          </a:r>
        </a:p>
      </dgm:t>
    </dgm:pt>
    <dgm:pt modelId="{58E399E9-2AE6-4513-874D-9A98BB7A6F03}" type="parTrans" cxnId="{57886080-08FB-4921-9C27-CF9D4FFCD578}">
      <dgm:prSet/>
      <dgm:spPr/>
      <dgm:t>
        <a:bodyPr/>
        <a:lstStyle/>
        <a:p>
          <a:endParaRPr lang="pl-PL"/>
        </a:p>
      </dgm:t>
    </dgm:pt>
    <dgm:pt modelId="{1D96F863-4A7D-4B31-8E54-6C57F4A814DF}" type="sibTrans" cxnId="{57886080-08FB-4921-9C27-CF9D4FFCD578}">
      <dgm:prSet/>
      <dgm:spPr/>
      <dgm:t>
        <a:bodyPr/>
        <a:lstStyle/>
        <a:p>
          <a:endParaRPr lang="pl-PL"/>
        </a:p>
      </dgm:t>
    </dgm:pt>
    <dgm:pt modelId="{8BBE35AE-4C8C-42D0-968E-471F9159A3A2}">
      <dgm:prSet phldrT="[Teks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dgm:spPr>
      <dgm:t>
        <a:bodyPr>
          <a:sp3d/>
        </a:bodyPr>
        <a:lstStyle/>
        <a:p>
          <a:r>
            <a:rPr lang="pl-PL" sz="1600" b="1" u="sng" dirty="0">
              <a:solidFill>
                <a:schemeClr val="bg1"/>
              </a:solidFill>
            </a:rPr>
            <a:t>-  </a:t>
          </a:r>
          <a:r>
            <a:rPr lang="pl-PL" sz="1400" b="1" u="sng" dirty="0">
              <a:solidFill>
                <a:schemeClr val="bg1"/>
              </a:solidFill>
            </a:rPr>
            <a:t>WODA</a:t>
          </a:r>
        </a:p>
      </dgm:t>
    </dgm:pt>
    <dgm:pt modelId="{55B8A602-0A75-4689-92B9-8C925E14E82D}" type="parTrans" cxnId="{7F940304-CA3A-46B8-9A3E-7216B5D42D06}">
      <dgm:prSet/>
      <dgm:spPr/>
      <dgm:t>
        <a:bodyPr/>
        <a:lstStyle/>
        <a:p>
          <a:endParaRPr lang="pl-PL"/>
        </a:p>
      </dgm:t>
    </dgm:pt>
    <dgm:pt modelId="{BEC03672-C776-4C67-89A7-AC787E84C68C}" type="sibTrans" cxnId="{7F940304-CA3A-46B8-9A3E-7216B5D42D06}">
      <dgm:prSet/>
      <dgm:spPr/>
      <dgm:t>
        <a:bodyPr/>
        <a:lstStyle/>
        <a:p>
          <a:endParaRPr lang="pl-PL"/>
        </a:p>
      </dgm:t>
    </dgm:pt>
    <dgm:pt modelId="{4EA812AE-5A86-408A-A81B-E061E560777F}">
      <dgm:prSet phldrT="[Tekst]" custT="1"/>
      <dgm:spPr>
        <a:scene3d>
          <a:camera prst="orthographicFront"/>
          <a:lightRig rig="threePt" dir="t"/>
        </a:scene3d>
        <a:sp3d>
          <a:bevelT w="152400" h="50800" prst="softRound"/>
        </a:sp3d>
      </dgm:spPr>
      <dgm:t>
        <a:bodyPr/>
        <a:lstStyle/>
        <a:p>
          <a:r>
            <a:rPr lang="pl-PL" sz="1400" b="1" u="sng" dirty="0">
              <a:solidFill>
                <a:schemeClr val="bg1"/>
              </a:solidFill>
            </a:rPr>
            <a:t>- SŁODYCZE</a:t>
          </a:r>
        </a:p>
      </dgm:t>
    </dgm:pt>
    <dgm:pt modelId="{2C676171-AAFC-4068-BA27-076B0688A250}" type="parTrans" cxnId="{C2983F73-7DE9-43F6-B358-E7DD6E152DD4}">
      <dgm:prSet/>
      <dgm:spPr/>
      <dgm:t>
        <a:bodyPr/>
        <a:lstStyle/>
        <a:p>
          <a:endParaRPr lang="pl-PL"/>
        </a:p>
      </dgm:t>
    </dgm:pt>
    <dgm:pt modelId="{FD3821A3-CC8D-4F89-ACE0-7F037FEC7D2A}" type="sibTrans" cxnId="{C2983F73-7DE9-43F6-B358-E7DD6E152DD4}">
      <dgm:prSet/>
      <dgm:spPr/>
      <dgm:t>
        <a:bodyPr/>
        <a:lstStyle/>
        <a:p>
          <a:endParaRPr lang="pl-PL"/>
        </a:p>
      </dgm:t>
    </dgm:pt>
    <dgm:pt modelId="{A1101F6B-5464-495E-BE96-1212BF9A6FE1}">
      <dgm:prSet phldrT="[Tekst]" custT="1"/>
      <dgm:spPr>
        <a:scene3d>
          <a:camera prst="orthographicFront"/>
          <a:lightRig rig="threePt" dir="t"/>
        </a:scene3d>
        <a:sp3d>
          <a:bevelT w="152400" h="50800" prst="softRound"/>
        </a:sp3d>
      </dgm:spPr>
      <dgm:t>
        <a:bodyPr/>
        <a:lstStyle/>
        <a:p>
          <a:r>
            <a:rPr lang="pl-PL" sz="1400" b="1" u="sng" dirty="0"/>
            <a:t>- GORĄCE NAPOJE</a:t>
          </a:r>
        </a:p>
        <a:p>
          <a:endParaRPr lang="pl-PL" sz="800" u="sng" dirty="0"/>
        </a:p>
        <a:p>
          <a:r>
            <a:rPr lang="pl-PL" sz="1400" b="1" u="sng" dirty="0"/>
            <a:t>- ZIMNE NAPOJE</a:t>
          </a:r>
        </a:p>
      </dgm:t>
    </dgm:pt>
    <dgm:pt modelId="{DC57E36E-ACE1-46E5-84CC-38DCAB1783B4}" type="parTrans" cxnId="{7129CEF6-DFF4-40C3-9AD3-23366B891469}">
      <dgm:prSet/>
      <dgm:spPr/>
      <dgm:t>
        <a:bodyPr/>
        <a:lstStyle/>
        <a:p>
          <a:endParaRPr lang="pl-PL"/>
        </a:p>
      </dgm:t>
    </dgm:pt>
    <dgm:pt modelId="{06CE6C12-D848-4DD9-B6BC-01826BC86899}" type="sibTrans" cxnId="{7129CEF6-DFF4-40C3-9AD3-23366B891469}">
      <dgm:prSet/>
      <dgm:spPr/>
      <dgm:t>
        <a:bodyPr/>
        <a:lstStyle/>
        <a:p>
          <a:endParaRPr lang="pl-PL"/>
        </a:p>
      </dgm:t>
    </dgm:pt>
    <dgm:pt modelId="{DA7F3D1B-06E5-42F3-9A94-5934E0B21AA7}" type="pres">
      <dgm:prSet presAssocID="{AAB58AE3-C5AB-4654-B493-01C11F0E7ECB}" presName="outerComposite" presStyleCnt="0">
        <dgm:presLayoutVars>
          <dgm:chMax val="2"/>
          <dgm:animLvl val="lvl"/>
          <dgm:resizeHandles val="exact"/>
        </dgm:presLayoutVars>
      </dgm:prSet>
      <dgm:spPr/>
      <dgm:t>
        <a:bodyPr/>
        <a:lstStyle/>
        <a:p>
          <a:endParaRPr lang="pl-PL"/>
        </a:p>
      </dgm:t>
    </dgm:pt>
    <dgm:pt modelId="{FFF03096-213C-4DF1-890E-61883FA9A38B}" type="pres">
      <dgm:prSet presAssocID="{AAB58AE3-C5AB-4654-B493-01C11F0E7ECB}" presName="dummyMaxCanvas" presStyleCnt="0"/>
      <dgm:spPr/>
    </dgm:pt>
    <dgm:pt modelId="{51D5EDE4-FEA1-4E84-A1B0-F19705553BF6}" type="pres">
      <dgm:prSet presAssocID="{AAB58AE3-C5AB-4654-B493-01C11F0E7ECB}" presName="parentComposite" presStyleCnt="0"/>
      <dgm:spPr/>
    </dgm:pt>
    <dgm:pt modelId="{C23E8CD2-0B1D-4DCC-A110-E357F727B0F6}" type="pres">
      <dgm:prSet presAssocID="{AAB58AE3-C5AB-4654-B493-01C11F0E7ECB}" presName="parent1" presStyleLbl="alignAccFollowNode1" presStyleIdx="0" presStyleCnt="4" custScaleX="99469" custScaleY="79696" custLinFactNeighborY="9025">
        <dgm:presLayoutVars>
          <dgm:chMax val="4"/>
        </dgm:presLayoutVars>
      </dgm:prSet>
      <dgm:spPr/>
      <dgm:t>
        <a:bodyPr/>
        <a:lstStyle/>
        <a:p>
          <a:endParaRPr lang="pl-PL"/>
        </a:p>
      </dgm:t>
    </dgm:pt>
    <dgm:pt modelId="{8015D9B9-88A4-482B-9564-9A6980D5A44F}" type="pres">
      <dgm:prSet presAssocID="{AAB58AE3-C5AB-4654-B493-01C11F0E7ECB}" presName="parent2" presStyleLbl="alignAccFollowNode1" presStyleIdx="1" presStyleCnt="4" custScaleX="103660" custScaleY="82302">
        <dgm:presLayoutVars>
          <dgm:chMax val="4"/>
        </dgm:presLayoutVars>
      </dgm:prSet>
      <dgm:spPr/>
      <dgm:t>
        <a:bodyPr/>
        <a:lstStyle/>
        <a:p>
          <a:endParaRPr lang="pl-PL"/>
        </a:p>
      </dgm:t>
    </dgm:pt>
    <dgm:pt modelId="{0629726F-D68F-459F-A7C1-224E4F8410A3}" type="pres">
      <dgm:prSet presAssocID="{AAB58AE3-C5AB-4654-B493-01C11F0E7ECB}" presName="childrenComposite" presStyleCnt="0"/>
      <dgm:spPr/>
    </dgm:pt>
    <dgm:pt modelId="{F7C7168D-58AD-4508-AAE4-1C6C49FA9EB3}" type="pres">
      <dgm:prSet presAssocID="{AAB58AE3-C5AB-4654-B493-01C11F0E7ECB}" presName="dummyMaxCanvas_ChildArea" presStyleCnt="0"/>
      <dgm:spPr/>
    </dgm:pt>
    <dgm:pt modelId="{1258B329-787A-443E-BD3B-FD7ED7022E58}" type="pres">
      <dgm:prSet presAssocID="{AAB58AE3-C5AB-4654-B493-01C11F0E7ECB}" presName="fulcrum" presStyleLbl="alignAccFollowNode1" presStyleIdx="2" presStyleCnt="4"/>
      <dgm:spPr>
        <a:solidFill>
          <a:schemeClr val="accent3">
            <a:lumMod val="50000"/>
            <a:alpha val="90000"/>
          </a:schemeClr>
        </a:solidFill>
        <a:ln>
          <a:noFill/>
        </a:ln>
        <a:effectLst>
          <a:outerShdw blurRad="44450" dist="27940" dir="5400000" algn="ctr">
            <a:srgbClr val="000000">
              <a:alpha val="32000"/>
            </a:srgbClr>
          </a:outerShdw>
        </a:effectLst>
        <a:scene3d>
          <a:camera prst="obliqueTopLeft"/>
          <a:lightRig rig="balanced" dir="t">
            <a:rot lat="0" lon="0" rev="8700000"/>
          </a:lightRig>
        </a:scene3d>
        <a:sp3d>
          <a:bevelT w="190500" h="38100" prst="convex"/>
        </a:sp3d>
      </dgm:spPr>
    </dgm:pt>
    <dgm:pt modelId="{70AEB600-9695-4CE0-B4DB-5DCD0555AC15}" type="pres">
      <dgm:prSet presAssocID="{AAB58AE3-C5AB-4654-B493-01C11F0E7ECB}" presName="balance_23" presStyleLbl="alignAccFollowNode1" presStyleIdx="3" presStyleCnt="4">
        <dgm:presLayoutVars>
          <dgm:bulletEnabled val="1"/>
        </dgm:presLayoutVars>
      </dgm:prSet>
      <dgm:spPr>
        <a:solidFill>
          <a:schemeClr val="tx1">
            <a:lumMod val="65000"/>
            <a:lumOff val="35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dgm:spPr>
    </dgm:pt>
    <dgm:pt modelId="{B2264494-6007-4BE2-A5DC-2F2A03BF25C1}" type="pres">
      <dgm:prSet presAssocID="{AAB58AE3-C5AB-4654-B493-01C11F0E7ECB}" presName="right_23_1" presStyleLbl="node1" presStyleIdx="0" presStyleCnt="5">
        <dgm:presLayoutVars>
          <dgm:bulletEnabled val="1"/>
        </dgm:presLayoutVars>
      </dgm:prSet>
      <dgm:spPr/>
      <dgm:t>
        <a:bodyPr/>
        <a:lstStyle/>
        <a:p>
          <a:endParaRPr lang="pl-PL"/>
        </a:p>
      </dgm:t>
    </dgm:pt>
    <dgm:pt modelId="{6E7E7175-1694-4872-A912-8FF2DCF05A72}" type="pres">
      <dgm:prSet presAssocID="{AAB58AE3-C5AB-4654-B493-01C11F0E7ECB}" presName="right_23_2" presStyleLbl="node1" presStyleIdx="1" presStyleCnt="5">
        <dgm:presLayoutVars>
          <dgm:bulletEnabled val="1"/>
        </dgm:presLayoutVars>
      </dgm:prSet>
      <dgm:spPr/>
      <dgm:t>
        <a:bodyPr/>
        <a:lstStyle/>
        <a:p>
          <a:endParaRPr lang="pl-PL"/>
        </a:p>
      </dgm:t>
    </dgm:pt>
    <dgm:pt modelId="{B678770C-C5F0-4B2C-B72B-A94A5650AD19}" type="pres">
      <dgm:prSet presAssocID="{AAB58AE3-C5AB-4654-B493-01C11F0E7ECB}" presName="right_23_3" presStyleLbl="node1" presStyleIdx="2" presStyleCnt="5">
        <dgm:presLayoutVars>
          <dgm:bulletEnabled val="1"/>
        </dgm:presLayoutVars>
      </dgm:prSet>
      <dgm:spPr/>
      <dgm:t>
        <a:bodyPr/>
        <a:lstStyle/>
        <a:p>
          <a:endParaRPr lang="pl-PL"/>
        </a:p>
      </dgm:t>
    </dgm:pt>
    <dgm:pt modelId="{B10BB4A1-2968-4B88-BE29-17F953C0767A}" type="pres">
      <dgm:prSet presAssocID="{AAB58AE3-C5AB-4654-B493-01C11F0E7ECB}" presName="left_23_1" presStyleLbl="node1" presStyleIdx="3" presStyleCnt="5">
        <dgm:presLayoutVars>
          <dgm:bulletEnabled val="1"/>
        </dgm:presLayoutVars>
      </dgm:prSet>
      <dgm:spPr/>
      <dgm:t>
        <a:bodyPr/>
        <a:lstStyle/>
        <a:p>
          <a:endParaRPr lang="pl-PL"/>
        </a:p>
      </dgm:t>
    </dgm:pt>
    <dgm:pt modelId="{B0B9773C-AC69-475E-B511-8E95BBBFA2C8}" type="pres">
      <dgm:prSet presAssocID="{AAB58AE3-C5AB-4654-B493-01C11F0E7ECB}" presName="left_23_2" presStyleLbl="node1" presStyleIdx="4" presStyleCnt="5">
        <dgm:presLayoutVars>
          <dgm:bulletEnabled val="1"/>
        </dgm:presLayoutVars>
      </dgm:prSet>
      <dgm:spPr/>
      <dgm:t>
        <a:bodyPr/>
        <a:lstStyle/>
        <a:p>
          <a:endParaRPr lang="pl-PL"/>
        </a:p>
      </dgm:t>
    </dgm:pt>
  </dgm:ptLst>
  <dgm:cxnLst>
    <dgm:cxn modelId="{7F940304-CA3A-46B8-9A3E-7216B5D42D06}" srcId="{84405B59-267E-463F-AF9F-830953A1D4C0}" destId="{8BBE35AE-4C8C-42D0-968E-471F9159A3A2}" srcOrd="0" destOrd="0" parTransId="{55B8A602-0A75-4689-92B9-8C925E14E82D}" sibTransId="{BEC03672-C776-4C67-89A7-AC787E84C68C}"/>
    <dgm:cxn modelId="{14393D66-8B4E-4FB5-8281-F6C7C452A0DD}" type="presOf" srcId="{4EA812AE-5A86-408A-A81B-E061E560777F}" destId="{6E7E7175-1694-4872-A912-8FF2DCF05A72}" srcOrd="0" destOrd="0" presId="urn:microsoft.com/office/officeart/2005/8/layout/balance1#1"/>
    <dgm:cxn modelId="{7E30B496-F757-492A-92A7-5D926AB69EA6}" type="presOf" srcId="{9E676B83-4949-4701-9113-8426262689E3}" destId="{B0B9773C-AC69-475E-B511-8E95BBBFA2C8}" srcOrd="0" destOrd="0" presId="urn:microsoft.com/office/officeart/2005/8/layout/balance1#1"/>
    <dgm:cxn modelId="{8DA7AF0A-C097-46B9-80FA-85C2E393EC36}" srcId="{1B4F4DD2-6818-40AB-A3D3-0B8588073816}" destId="{9E676B83-4949-4701-9113-8426262689E3}" srcOrd="1" destOrd="0" parTransId="{9F64F42A-1E4D-44E4-93EE-A505BADD18FF}" sibTransId="{DEB0F571-E41B-4E6B-8A26-25C1B15E3F86}"/>
    <dgm:cxn modelId="{1CF8B886-84B6-424F-BA85-6C1555BFB693}" type="presOf" srcId="{1B4F4DD2-6818-40AB-A3D3-0B8588073816}" destId="{C23E8CD2-0B1D-4DCC-A110-E357F727B0F6}" srcOrd="0" destOrd="0" presId="urn:microsoft.com/office/officeart/2005/8/layout/balance1#1"/>
    <dgm:cxn modelId="{01F1A7AA-52E1-48EF-8D97-1063799AB880}" type="presOf" srcId="{AAB58AE3-C5AB-4654-B493-01C11F0E7ECB}" destId="{DA7F3D1B-06E5-42F3-9A94-5934E0B21AA7}" srcOrd="0" destOrd="0" presId="urn:microsoft.com/office/officeart/2005/8/layout/balance1#1"/>
    <dgm:cxn modelId="{6816276F-F896-46FB-9792-99232C79A5F1}" srcId="{1B4F4DD2-6818-40AB-A3D3-0B8588073816}" destId="{BAAF3923-2B8E-4D55-B56C-E6C5527B4909}" srcOrd="0" destOrd="0" parTransId="{270A09B6-F543-43D8-90BE-1E4DE59E9CCD}" sibTransId="{C61FD2E0-2CA1-4BE3-A304-11F5A73906D2}"/>
    <dgm:cxn modelId="{8855DD8A-AC1E-42EA-9F40-163DE9E3426B}" type="presOf" srcId="{84405B59-267E-463F-AF9F-830953A1D4C0}" destId="{8015D9B9-88A4-482B-9564-9A6980D5A44F}" srcOrd="0" destOrd="0" presId="urn:microsoft.com/office/officeart/2005/8/layout/balance1#1"/>
    <dgm:cxn modelId="{3ACC1A9D-55DA-4459-B08E-E0DE2320F51D}" srcId="{AAB58AE3-C5AB-4654-B493-01C11F0E7ECB}" destId="{1B4F4DD2-6818-40AB-A3D3-0B8588073816}" srcOrd="0" destOrd="0" parTransId="{F506AB82-29D3-49E5-8592-C085A0067090}" sibTransId="{F41DAE77-CA7E-41FE-9AA9-C0D7CD422B7F}"/>
    <dgm:cxn modelId="{CBFC6B54-4337-4D62-8986-7ABAFAC9D191}" type="presOf" srcId="{8BBE35AE-4C8C-42D0-968E-471F9159A3A2}" destId="{B2264494-6007-4BE2-A5DC-2F2A03BF25C1}" srcOrd="0" destOrd="0" presId="urn:microsoft.com/office/officeart/2005/8/layout/balance1#1"/>
    <dgm:cxn modelId="{8FE3005E-4206-4642-8A81-C8E53053EF54}" type="presOf" srcId="{BAAF3923-2B8E-4D55-B56C-E6C5527B4909}" destId="{B10BB4A1-2968-4B88-BE29-17F953C0767A}" srcOrd="0" destOrd="0" presId="urn:microsoft.com/office/officeart/2005/8/layout/balance1#1"/>
    <dgm:cxn modelId="{CF43DE67-5B6E-483A-A0C7-67D87CEF37F0}" type="presOf" srcId="{A1101F6B-5464-495E-BE96-1212BF9A6FE1}" destId="{B678770C-C5F0-4B2C-B72B-A94A5650AD19}" srcOrd="0" destOrd="0" presId="urn:microsoft.com/office/officeart/2005/8/layout/balance1#1"/>
    <dgm:cxn modelId="{C2983F73-7DE9-43F6-B358-E7DD6E152DD4}" srcId="{84405B59-267E-463F-AF9F-830953A1D4C0}" destId="{4EA812AE-5A86-408A-A81B-E061E560777F}" srcOrd="1" destOrd="0" parTransId="{2C676171-AAFC-4068-BA27-076B0688A250}" sibTransId="{FD3821A3-CC8D-4F89-ACE0-7F037FEC7D2A}"/>
    <dgm:cxn modelId="{7129CEF6-DFF4-40C3-9AD3-23366B891469}" srcId="{84405B59-267E-463F-AF9F-830953A1D4C0}" destId="{A1101F6B-5464-495E-BE96-1212BF9A6FE1}" srcOrd="2" destOrd="0" parTransId="{DC57E36E-ACE1-46E5-84CC-38DCAB1783B4}" sibTransId="{06CE6C12-D848-4DD9-B6BC-01826BC86899}"/>
    <dgm:cxn modelId="{57886080-08FB-4921-9C27-CF9D4FFCD578}" srcId="{AAB58AE3-C5AB-4654-B493-01C11F0E7ECB}" destId="{84405B59-267E-463F-AF9F-830953A1D4C0}" srcOrd="1" destOrd="0" parTransId="{58E399E9-2AE6-4513-874D-9A98BB7A6F03}" sibTransId="{1D96F863-4A7D-4B31-8E54-6C57F4A814DF}"/>
    <dgm:cxn modelId="{AA2023EB-31F7-454D-9BAA-74C338FC0CAC}" type="presParOf" srcId="{DA7F3D1B-06E5-42F3-9A94-5934E0B21AA7}" destId="{FFF03096-213C-4DF1-890E-61883FA9A38B}" srcOrd="0" destOrd="0" presId="urn:microsoft.com/office/officeart/2005/8/layout/balance1#1"/>
    <dgm:cxn modelId="{A33417EA-99EE-47B4-9BF7-A04BFBA293E0}" type="presParOf" srcId="{DA7F3D1B-06E5-42F3-9A94-5934E0B21AA7}" destId="{51D5EDE4-FEA1-4E84-A1B0-F19705553BF6}" srcOrd="1" destOrd="0" presId="urn:microsoft.com/office/officeart/2005/8/layout/balance1#1"/>
    <dgm:cxn modelId="{E46AA62D-D8C6-4F2F-8107-DF675462436E}" type="presParOf" srcId="{51D5EDE4-FEA1-4E84-A1B0-F19705553BF6}" destId="{C23E8CD2-0B1D-4DCC-A110-E357F727B0F6}" srcOrd="0" destOrd="0" presId="urn:microsoft.com/office/officeart/2005/8/layout/balance1#1"/>
    <dgm:cxn modelId="{207A8CB8-CFC3-43A9-B167-85888D73DF82}" type="presParOf" srcId="{51D5EDE4-FEA1-4E84-A1B0-F19705553BF6}" destId="{8015D9B9-88A4-482B-9564-9A6980D5A44F}" srcOrd="1" destOrd="0" presId="urn:microsoft.com/office/officeart/2005/8/layout/balance1#1"/>
    <dgm:cxn modelId="{CCE560AF-AF3D-4FDA-A344-5EC04661F69D}" type="presParOf" srcId="{DA7F3D1B-06E5-42F3-9A94-5934E0B21AA7}" destId="{0629726F-D68F-459F-A7C1-224E4F8410A3}" srcOrd="2" destOrd="0" presId="urn:microsoft.com/office/officeart/2005/8/layout/balance1#1"/>
    <dgm:cxn modelId="{3FEFFF18-968E-402F-86B2-6BC54E3C0460}" type="presParOf" srcId="{0629726F-D68F-459F-A7C1-224E4F8410A3}" destId="{F7C7168D-58AD-4508-AAE4-1C6C49FA9EB3}" srcOrd="0" destOrd="0" presId="urn:microsoft.com/office/officeart/2005/8/layout/balance1#1"/>
    <dgm:cxn modelId="{5391B8FA-FDCE-41D0-957F-90DE7ED00AE4}" type="presParOf" srcId="{0629726F-D68F-459F-A7C1-224E4F8410A3}" destId="{1258B329-787A-443E-BD3B-FD7ED7022E58}" srcOrd="1" destOrd="0" presId="urn:microsoft.com/office/officeart/2005/8/layout/balance1#1"/>
    <dgm:cxn modelId="{D5848D11-6C47-4A5B-86A6-6BA260F55BDF}" type="presParOf" srcId="{0629726F-D68F-459F-A7C1-224E4F8410A3}" destId="{70AEB600-9695-4CE0-B4DB-5DCD0555AC15}" srcOrd="2" destOrd="0" presId="urn:microsoft.com/office/officeart/2005/8/layout/balance1#1"/>
    <dgm:cxn modelId="{75809339-1805-4AAA-80CB-E5D1D22B4F9C}" type="presParOf" srcId="{0629726F-D68F-459F-A7C1-224E4F8410A3}" destId="{B2264494-6007-4BE2-A5DC-2F2A03BF25C1}" srcOrd="3" destOrd="0" presId="urn:microsoft.com/office/officeart/2005/8/layout/balance1#1"/>
    <dgm:cxn modelId="{71A0F64A-1FB3-4319-AF17-EE350FFDE95D}" type="presParOf" srcId="{0629726F-D68F-459F-A7C1-224E4F8410A3}" destId="{6E7E7175-1694-4872-A912-8FF2DCF05A72}" srcOrd="4" destOrd="0" presId="urn:microsoft.com/office/officeart/2005/8/layout/balance1#1"/>
    <dgm:cxn modelId="{E4C1A6BB-2040-413C-82C5-F2F6C97AB99B}" type="presParOf" srcId="{0629726F-D68F-459F-A7C1-224E4F8410A3}" destId="{B678770C-C5F0-4B2C-B72B-A94A5650AD19}" srcOrd="5" destOrd="0" presId="urn:microsoft.com/office/officeart/2005/8/layout/balance1#1"/>
    <dgm:cxn modelId="{96A52CB5-D476-4D17-BFF0-37004CFC89CE}" type="presParOf" srcId="{0629726F-D68F-459F-A7C1-224E4F8410A3}" destId="{B10BB4A1-2968-4B88-BE29-17F953C0767A}" srcOrd="6" destOrd="0" presId="urn:microsoft.com/office/officeart/2005/8/layout/balance1#1"/>
    <dgm:cxn modelId="{0CDA024D-B43C-41DF-ACCC-C96D5F276861}" type="presParOf" srcId="{0629726F-D68F-459F-A7C1-224E4F8410A3}" destId="{B0B9773C-AC69-475E-B511-8E95BBBFA2C8}" srcOrd="7" destOrd="0" presId="urn:microsoft.com/office/officeart/2005/8/layout/balance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E4BC6-FE59-4E45-A732-6864742FF4B7}"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71682782-AC0F-4768-AF9A-16310B14D1CD}">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u="sng" dirty="0">
              <a:solidFill>
                <a:schemeClr val="tx1">
                  <a:lumMod val="65000"/>
                  <a:lumOff val="35000"/>
                </a:schemeClr>
              </a:solidFill>
              <a:effectLst/>
            </a:rPr>
            <a:t>GORĄCE NAPOJE</a:t>
          </a:r>
        </a:p>
        <a:p>
          <a:pPr algn="ctr"/>
          <a:r>
            <a:rPr lang="pl-PL" sz="900" b="1" u="none" dirty="0">
              <a:effectLst/>
            </a:rPr>
            <a:t>                                                                   </a:t>
          </a:r>
          <a:r>
            <a:rPr lang="pl-PL" sz="1000" b="1" u="none" dirty="0">
              <a:effectLst/>
            </a:rPr>
            <a:t>KLIKNIJ MNIE</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A1BD926C-EE12-4C56-9442-49F1F4C84CC3}" type="parTrans" cxnId="{A6DBDC8E-7FD0-43AE-A0F9-BB4FAE2B0B46}">
      <dgm:prSet/>
      <dgm:spPr/>
      <dgm:t>
        <a:bodyPr/>
        <a:lstStyle/>
        <a:p>
          <a:pPr algn="ctr"/>
          <a:endParaRPr lang="pl-PL"/>
        </a:p>
      </dgm:t>
    </dgm:pt>
    <dgm:pt modelId="{E7FBA506-843C-4D71-8E8D-D5C117FE9E6B}" type="sibTrans" cxnId="{A6DBDC8E-7FD0-43AE-A0F9-BB4FAE2B0B46}">
      <dgm:prSet/>
      <dgm:spPr/>
      <dgm:t>
        <a:bodyPr/>
        <a:lstStyle/>
        <a:p>
          <a:pPr algn="ctr"/>
          <a:endParaRPr lang="pl-PL"/>
        </a:p>
      </dgm:t>
    </dgm:pt>
    <dgm:pt modelId="{0C0D335A-A661-4456-9E8C-765083F00426}" type="pres">
      <dgm:prSet presAssocID="{BD9E4BC6-FE59-4E45-A732-6864742FF4B7}" presName="Name0" presStyleCnt="0">
        <dgm:presLayoutVars>
          <dgm:dir/>
          <dgm:resizeHandles val="exact"/>
        </dgm:presLayoutVars>
      </dgm:prSet>
      <dgm:spPr/>
      <dgm:t>
        <a:bodyPr/>
        <a:lstStyle/>
        <a:p>
          <a:endParaRPr lang="pl-PL"/>
        </a:p>
      </dgm:t>
    </dgm:pt>
    <dgm:pt modelId="{FB0B49C3-3509-43EE-868B-9B6A227D2441}" type="pres">
      <dgm:prSet presAssocID="{71682782-AC0F-4768-AF9A-16310B14D1CD}" presName="composite" presStyleCnt="0"/>
      <dgm:spPr/>
    </dgm:pt>
    <dgm:pt modelId="{788C85CC-C764-45C8-88D6-CC6B2294B84D}" type="pres">
      <dgm:prSet presAssocID="{71682782-AC0F-4768-AF9A-16310B14D1CD}" presName="rect1" presStyleLbl="trAlignAcc1" presStyleIdx="0" presStyleCnt="1" custScaleX="71858" custScaleY="177983" custLinFactNeighborX="40" custLinFactNeighborY="23391">
        <dgm:presLayoutVars>
          <dgm:bulletEnabled val="1"/>
        </dgm:presLayoutVars>
      </dgm:prSet>
      <dgm:spPr/>
      <dgm:t>
        <a:bodyPr/>
        <a:lstStyle/>
        <a:p>
          <a:endParaRPr lang="pl-PL"/>
        </a:p>
      </dgm:t>
    </dgm:pt>
    <dgm:pt modelId="{4D329387-7B78-40BD-89EA-886D8D542406}" type="pres">
      <dgm:prSet presAssocID="{71682782-AC0F-4768-AF9A-16310B14D1CD}" presName="rect2" presStyleLbl="fgImgPlace1" presStyleIdx="0" presStyleCnt="1" custScaleX="211214" custScaleY="134739" custLinFactNeighborX="26276" custLinFactNeighborY="-113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extLst/>
    </dgm:pt>
  </dgm:ptLst>
  <dgm:cxnLst>
    <dgm:cxn modelId="{A6DBDC8E-7FD0-43AE-A0F9-BB4FAE2B0B46}" srcId="{BD9E4BC6-FE59-4E45-A732-6864742FF4B7}" destId="{71682782-AC0F-4768-AF9A-16310B14D1CD}" srcOrd="0" destOrd="0" parTransId="{A1BD926C-EE12-4C56-9442-49F1F4C84CC3}" sibTransId="{E7FBA506-843C-4D71-8E8D-D5C117FE9E6B}"/>
    <dgm:cxn modelId="{505B998A-1EEB-43A0-90B7-BE7636E23A04}" type="presOf" srcId="{71682782-AC0F-4768-AF9A-16310B14D1CD}" destId="{788C85CC-C764-45C8-88D6-CC6B2294B84D}" srcOrd="0" destOrd="0" presId="urn:microsoft.com/office/officeart/2008/layout/PictureStrips"/>
    <dgm:cxn modelId="{AE19F6B6-421A-4514-AB60-9BD0091DBF46}" type="presOf" srcId="{BD9E4BC6-FE59-4E45-A732-6864742FF4B7}" destId="{0C0D335A-A661-4456-9E8C-765083F00426}" srcOrd="0" destOrd="0" presId="urn:microsoft.com/office/officeart/2008/layout/PictureStrips"/>
    <dgm:cxn modelId="{20C87594-593B-4807-8588-A96AB59D1979}" type="presParOf" srcId="{0C0D335A-A661-4456-9E8C-765083F00426}" destId="{FB0B49C3-3509-43EE-868B-9B6A227D2441}" srcOrd="0" destOrd="0" presId="urn:microsoft.com/office/officeart/2008/layout/PictureStrips"/>
    <dgm:cxn modelId="{76C4E5EE-1A19-4270-9B2A-285978D391FB}" type="presParOf" srcId="{FB0B49C3-3509-43EE-868B-9B6A227D2441}" destId="{788C85CC-C764-45C8-88D6-CC6B2294B84D}" srcOrd="0" destOrd="0" presId="urn:microsoft.com/office/officeart/2008/layout/PictureStrips"/>
    <dgm:cxn modelId="{5C718549-1971-41EA-A297-EEED86939FD1}" type="presParOf" srcId="{FB0B49C3-3509-43EE-868B-9B6A227D2441}" destId="{4D329387-7B78-40BD-89EA-886D8D54240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83877-584F-4297-81B1-A4387BDB4166}"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47673B48-4C20-4054-A558-39057337781C}">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u="sng" dirty="0">
              <a:solidFill>
                <a:schemeClr val="tx1">
                  <a:lumMod val="65000"/>
                  <a:lumOff val="35000"/>
                </a:schemeClr>
              </a:solidFill>
              <a:effectLst/>
            </a:rPr>
            <a:t>ZINNE NAPOJE</a:t>
          </a:r>
        </a:p>
        <a:p>
          <a:pPr algn="ctr"/>
          <a:r>
            <a:rPr lang="pl-PL" sz="800" b="1" dirty="0">
              <a:effectLst/>
            </a:rPr>
            <a:t>                                                                                   </a:t>
          </a:r>
          <a:r>
            <a:rPr lang="pl-PL" sz="900" b="1" dirty="0">
              <a:effectLst/>
            </a:rPr>
            <a:t>KLIKNIJ MNIE</a:t>
          </a:r>
          <a:endParaRPr lang="pl-PL" sz="2400" b="1"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D148B556-AA05-45E0-A228-615C41F17826}" type="sibTrans" cxnId="{581D05D7-268C-4FEC-ABE5-940AC0FD8DFD}">
      <dgm:prSet/>
      <dgm:spPr/>
      <dgm:t>
        <a:bodyPr/>
        <a:lstStyle/>
        <a:p>
          <a:endParaRPr lang="pl-PL"/>
        </a:p>
      </dgm:t>
    </dgm:pt>
    <dgm:pt modelId="{2205DDD2-72BA-4CE5-B4A7-27FF8B94E072}" type="parTrans" cxnId="{581D05D7-268C-4FEC-ABE5-940AC0FD8DFD}">
      <dgm:prSet/>
      <dgm:spPr/>
      <dgm:t>
        <a:bodyPr/>
        <a:lstStyle/>
        <a:p>
          <a:endParaRPr lang="pl-PL"/>
        </a:p>
      </dgm:t>
    </dgm:pt>
    <dgm:pt modelId="{1A7D6E51-4177-46AC-8F3D-7EF8CEBF4688}" type="pres">
      <dgm:prSet presAssocID="{42483877-584F-4297-81B1-A4387BDB4166}" presName="Name0" presStyleCnt="0">
        <dgm:presLayoutVars>
          <dgm:dir/>
          <dgm:resizeHandles val="exact"/>
        </dgm:presLayoutVars>
      </dgm:prSet>
      <dgm:spPr/>
      <dgm:t>
        <a:bodyPr/>
        <a:lstStyle/>
        <a:p>
          <a:endParaRPr lang="pl-PL"/>
        </a:p>
      </dgm:t>
    </dgm:pt>
    <dgm:pt modelId="{7821C8CD-1FAA-40CB-9104-BF937A361132}" type="pres">
      <dgm:prSet presAssocID="{47673B48-4C20-4054-A558-39057337781C}" presName="composite" presStyleCnt="0"/>
      <dgm:spPr/>
    </dgm:pt>
    <dgm:pt modelId="{40A309C0-F954-4E9C-98F9-4A5681E0A2B0}" type="pres">
      <dgm:prSet presAssocID="{47673B48-4C20-4054-A558-39057337781C}" presName="rect1" presStyleLbl="trAlignAcc1" presStyleIdx="0" presStyleCnt="1" custScaleX="69021" custScaleY="163095" custLinFactNeighborX="1974" custLinFactNeighborY="16623">
        <dgm:presLayoutVars>
          <dgm:bulletEnabled val="1"/>
        </dgm:presLayoutVars>
      </dgm:prSet>
      <dgm:spPr/>
      <dgm:t>
        <a:bodyPr/>
        <a:lstStyle/>
        <a:p>
          <a:endParaRPr lang="pl-PL"/>
        </a:p>
      </dgm:t>
    </dgm:pt>
    <dgm:pt modelId="{3A8E6355-6395-4EE5-BB5E-C4C07E9E2E73}" type="pres">
      <dgm:prSet presAssocID="{47673B48-4C20-4054-A558-39057337781C}" presName="rect2" presStyleLbl="fgImgPlace1" presStyleIdx="0" presStyleCnt="1" custScaleX="197193" custScaleY="119267" custLinFactNeighborX="20280" custLinFactNeighborY="-18028"/>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extLst/>
    </dgm:pt>
  </dgm:ptLst>
  <dgm:cxnLst>
    <dgm:cxn modelId="{517FFE08-D72A-4553-A5A7-AFE465F4B19A}" type="presOf" srcId="{42483877-584F-4297-81B1-A4387BDB4166}" destId="{1A7D6E51-4177-46AC-8F3D-7EF8CEBF4688}" srcOrd="0" destOrd="0" presId="urn:microsoft.com/office/officeart/2008/layout/PictureStrips"/>
    <dgm:cxn modelId="{99FB72AD-8708-49D4-8913-D87F6BD835DF}" type="presOf" srcId="{47673B48-4C20-4054-A558-39057337781C}" destId="{40A309C0-F954-4E9C-98F9-4A5681E0A2B0}" srcOrd="0" destOrd="0" presId="urn:microsoft.com/office/officeart/2008/layout/PictureStrips"/>
    <dgm:cxn modelId="{581D05D7-268C-4FEC-ABE5-940AC0FD8DFD}" srcId="{42483877-584F-4297-81B1-A4387BDB4166}" destId="{47673B48-4C20-4054-A558-39057337781C}" srcOrd="0" destOrd="0" parTransId="{2205DDD2-72BA-4CE5-B4A7-27FF8B94E072}" sibTransId="{D148B556-AA05-45E0-A228-615C41F17826}"/>
    <dgm:cxn modelId="{6837729F-DB2B-4142-B499-3A7295086B30}" type="presParOf" srcId="{1A7D6E51-4177-46AC-8F3D-7EF8CEBF4688}" destId="{7821C8CD-1FAA-40CB-9104-BF937A361132}" srcOrd="0" destOrd="0" presId="urn:microsoft.com/office/officeart/2008/layout/PictureStrips"/>
    <dgm:cxn modelId="{D1BA272B-D23F-4CAD-86A1-5D6E116985A5}" type="presParOf" srcId="{7821C8CD-1FAA-40CB-9104-BF937A361132}" destId="{40A309C0-F954-4E9C-98F9-4A5681E0A2B0}" srcOrd="0" destOrd="0" presId="urn:microsoft.com/office/officeart/2008/layout/PictureStrips"/>
    <dgm:cxn modelId="{7432DB64-6946-4533-AC52-C0E0FDFB279A}" type="presParOf" srcId="{7821C8CD-1FAA-40CB-9104-BF937A361132}" destId="{3A8E6355-6395-4EE5-BB5E-C4C07E9E2E73}"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6CE8FB-DBF3-4861-B99A-0FD45ACB8DD4}"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DA9722D8-C943-4695-B9F7-96975532DD4E}">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i="0" u="sng" dirty="0">
              <a:solidFill>
                <a:schemeClr val="tx1">
                  <a:lumMod val="65000"/>
                  <a:lumOff val="35000"/>
                </a:schemeClr>
              </a:solidFill>
            </a:rPr>
            <a:t>SŁODYCZE, PRZEKĄSKI</a:t>
          </a:r>
          <a:r>
            <a:rPr lang="pl-PL" sz="1400" b="1" i="0" u="sng" dirty="0">
              <a:solidFill>
                <a:schemeClr val="tx1"/>
              </a:solidFill>
            </a:rPr>
            <a:t> </a:t>
          </a:r>
          <a:endParaRPr lang="pl-PL" sz="1400" b="1" i="0" u="none" dirty="0">
            <a:solidFill>
              <a:schemeClr val="tx1"/>
            </a:solidFill>
          </a:endParaRPr>
        </a:p>
        <a:p>
          <a:pPr algn="ctr"/>
          <a:r>
            <a:rPr lang="pl-PL" sz="900" b="1" i="0" u="none" dirty="0">
              <a:solidFill>
                <a:schemeClr val="tx1"/>
              </a:solidFill>
            </a:rPr>
            <a:t>                                                          KLIKNIJ MNIE</a:t>
          </a:r>
          <a:endParaRPr lang="pl-PL" sz="2400" b="1" i="0" u="sng"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AF0C82E3-88CD-448F-93CC-2E4871326D11}" type="parTrans" cxnId="{6EB31175-ABAA-4553-9375-0B425475ADC1}">
      <dgm:prSet/>
      <dgm:spPr/>
      <dgm:t>
        <a:bodyPr/>
        <a:lstStyle/>
        <a:p>
          <a:endParaRPr lang="pl-PL"/>
        </a:p>
      </dgm:t>
    </dgm:pt>
    <dgm:pt modelId="{9C0B2081-7709-420D-80D5-421A41D3D401}" type="sibTrans" cxnId="{6EB31175-ABAA-4553-9375-0B425475ADC1}">
      <dgm:prSet/>
      <dgm:spPr/>
      <dgm:t>
        <a:bodyPr/>
        <a:lstStyle/>
        <a:p>
          <a:endParaRPr lang="pl-PL"/>
        </a:p>
      </dgm:t>
    </dgm:pt>
    <dgm:pt modelId="{AE05BE29-3C3D-4829-BA96-5E6628BBC318}" type="pres">
      <dgm:prSet presAssocID="{F16CE8FB-DBF3-4861-B99A-0FD45ACB8DD4}" presName="Name0" presStyleCnt="0">
        <dgm:presLayoutVars>
          <dgm:dir/>
          <dgm:resizeHandles val="exact"/>
        </dgm:presLayoutVars>
      </dgm:prSet>
      <dgm:spPr/>
      <dgm:t>
        <a:bodyPr/>
        <a:lstStyle/>
        <a:p>
          <a:endParaRPr lang="pl-PL"/>
        </a:p>
      </dgm:t>
    </dgm:pt>
    <dgm:pt modelId="{BAF62D03-D0F2-427C-9B4B-72BA8EE4D73A}" type="pres">
      <dgm:prSet presAssocID="{DA9722D8-C943-4695-B9F7-96975532DD4E}" presName="composite" presStyleCnt="0"/>
      <dgm:spPr/>
    </dgm:pt>
    <dgm:pt modelId="{48D3F86E-6043-414B-A3F3-0A9F64ABBFD9}" type="pres">
      <dgm:prSet presAssocID="{DA9722D8-C943-4695-B9F7-96975532DD4E}" presName="rect1" presStyleLbl="trAlignAcc1" presStyleIdx="0" presStyleCnt="1" custScaleX="81787" custScaleY="180113" custLinFactNeighborX="-589" custLinFactNeighborY="48428">
        <dgm:presLayoutVars>
          <dgm:bulletEnabled val="1"/>
        </dgm:presLayoutVars>
      </dgm:prSet>
      <dgm:spPr/>
      <dgm:t>
        <a:bodyPr/>
        <a:lstStyle/>
        <a:p>
          <a:endParaRPr lang="pl-PL"/>
        </a:p>
      </dgm:t>
    </dgm:pt>
    <dgm:pt modelId="{C28AB21B-AFFA-4C9E-811C-F33A87AA322C}" type="pres">
      <dgm:prSet presAssocID="{DA9722D8-C943-4695-B9F7-96975532DD4E}" presName="rect2" presStyleLbl="fgImgPlace1" presStyleIdx="0" presStyleCnt="1" custScaleX="195230" custScaleY="139470" custLinFactNeighborX="11201" custLinFactNeighborY="-19763"/>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pt>
  </dgm:ptLst>
  <dgm:cxnLst>
    <dgm:cxn modelId="{2325CE36-9031-4B23-B73D-DA915D3AC675}" type="presOf" srcId="{DA9722D8-C943-4695-B9F7-96975532DD4E}" destId="{48D3F86E-6043-414B-A3F3-0A9F64ABBFD9}" srcOrd="0" destOrd="0" presId="urn:microsoft.com/office/officeart/2008/layout/PictureStrips"/>
    <dgm:cxn modelId="{6774F9FC-6FB4-4FA6-8B16-B595A17E3843}" type="presOf" srcId="{F16CE8FB-DBF3-4861-B99A-0FD45ACB8DD4}" destId="{AE05BE29-3C3D-4829-BA96-5E6628BBC318}" srcOrd="0" destOrd="0" presId="urn:microsoft.com/office/officeart/2008/layout/PictureStrips"/>
    <dgm:cxn modelId="{6EB31175-ABAA-4553-9375-0B425475ADC1}" srcId="{F16CE8FB-DBF3-4861-B99A-0FD45ACB8DD4}" destId="{DA9722D8-C943-4695-B9F7-96975532DD4E}" srcOrd="0" destOrd="0" parTransId="{AF0C82E3-88CD-448F-93CC-2E4871326D11}" sibTransId="{9C0B2081-7709-420D-80D5-421A41D3D401}"/>
    <dgm:cxn modelId="{60383693-7A25-4640-A4C8-03E18BCE42B9}" type="presParOf" srcId="{AE05BE29-3C3D-4829-BA96-5E6628BBC318}" destId="{BAF62D03-D0F2-427C-9B4B-72BA8EE4D73A}" srcOrd="0" destOrd="0" presId="urn:microsoft.com/office/officeart/2008/layout/PictureStrips"/>
    <dgm:cxn modelId="{29FD5ED3-4639-4500-A9B2-25E00AACEF5C}" type="presParOf" srcId="{BAF62D03-D0F2-427C-9B4B-72BA8EE4D73A}" destId="{48D3F86E-6043-414B-A3F3-0A9F64ABBFD9}" srcOrd="0" destOrd="0" presId="urn:microsoft.com/office/officeart/2008/layout/PictureStrips"/>
    <dgm:cxn modelId="{9628B1DD-4FBC-4FF4-90F6-D10FB5C9B504}" type="presParOf" srcId="{BAF62D03-D0F2-427C-9B4B-72BA8EE4D73A}" destId="{C28AB21B-AFFA-4C9E-811C-F33A87AA322C}" srcOrd="1" destOrd="0" presId="urn:microsoft.com/office/officeart/2008/layout/PictureStrip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D6A99B-B1A4-46DD-8FC1-275FC87EBA1B}"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0C2D8A99-9583-498D-B0E5-9A93B85785F5}">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u="sng" dirty="0">
              <a:solidFill>
                <a:schemeClr val="tx1">
                  <a:lumMod val="65000"/>
                  <a:lumOff val="35000"/>
                </a:schemeClr>
              </a:solidFill>
            </a:rPr>
            <a:t>ZDROWA ŻYWNOŚĆ </a:t>
          </a:r>
        </a:p>
        <a:p>
          <a:pPr algn="ctr"/>
          <a:r>
            <a:rPr lang="pl-PL" sz="1000" b="1" u="none" dirty="0"/>
            <a:t>KLIKNIJ MNIE</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A1FD3CB6-EB9C-4DAE-AB8E-324852211EE4}" type="parTrans" cxnId="{A96B768F-E5CA-4714-ACB5-1C87B04DC6F8}">
      <dgm:prSet/>
      <dgm:spPr/>
      <dgm:t>
        <a:bodyPr/>
        <a:lstStyle/>
        <a:p>
          <a:endParaRPr lang="pl-PL"/>
        </a:p>
      </dgm:t>
    </dgm:pt>
    <dgm:pt modelId="{9FA40D50-FE2B-4C3F-BBC2-C5EE476662F1}" type="sibTrans" cxnId="{A96B768F-E5CA-4714-ACB5-1C87B04DC6F8}">
      <dgm:prSet/>
      <dgm:spPr/>
      <dgm:t>
        <a:bodyPr/>
        <a:lstStyle/>
        <a:p>
          <a:endParaRPr lang="pl-PL"/>
        </a:p>
      </dgm:t>
    </dgm:pt>
    <dgm:pt modelId="{C154FAAF-537C-4C9F-8305-CF286C15993B}" type="pres">
      <dgm:prSet presAssocID="{2AD6A99B-B1A4-46DD-8FC1-275FC87EBA1B}" presName="Name0" presStyleCnt="0">
        <dgm:presLayoutVars>
          <dgm:dir/>
          <dgm:resizeHandles val="exact"/>
        </dgm:presLayoutVars>
      </dgm:prSet>
      <dgm:spPr/>
      <dgm:t>
        <a:bodyPr/>
        <a:lstStyle/>
        <a:p>
          <a:endParaRPr lang="pl-PL"/>
        </a:p>
      </dgm:t>
    </dgm:pt>
    <dgm:pt modelId="{E251A26C-3A3B-4252-9BAC-878F7BD00868}" type="pres">
      <dgm:prSet presAssocID="{0C2D8A99-9583-498D-B0E5-9A93B85785F5}" presName="composite" presStyleCnt="0"/>
      <dgm:spPr/>
    </dgm:pt>
    <dgm:pt modelId="{6275DEAA-8B14-491A-B0DC-EFA936399456}" type="pres">
      <dgm:prSet presAssocID="{0C2D8A99-9583-498D-B0E5-9A93B85785F5}" presName="rect1" presStyleLbl="trAlignAcc1" presStyleIdx="0" presStyleCnt="1" custScaleX="69537" custScaleY="168315" custLinFactNeighborX="2008" custLinFactNeighborY="23475">
        <dgm:presLayoutVars>
          <dgm:bulletEnabled val="1"/>
        </dgm:presLayoutVars>
      </dgm:prSet>
      <dgm:spPr/>
      <dgm:t>
        <a:bodyPr/>
        <a:lstStyle/>
        <a:p>
          <a:endParaRPr lang="pl-PL"/>
        </a:p>
      </dgm:t>
    </dgm:pt>
    <dgm:pt modelId="{FDA74793-549A-4415-9A82-DEF2662D278F}" type="pres">
      <dgm:prSet presAssocID="{0C2D8A99-9583-498D-B0E5-9A93B85785F5}" presName="rect2" presStyleLbl="fgImgPlace1" presStyleIdx="0" presStyleCnt="1" custScaleX="165202" custScaleY="131173" custLinFactNeighborX="27819" custLinFactNeighborY="-2035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pt>
  </dgm:ptLst>
  <dgm:cxnLst>
    <dgm:cxn modelId="{F3ED173D-C4E3-4046-8EE2-EE43F8F69B03}" type="presOf" srcId="{0C2D8A99-9583-498D-B0E5-9A93B85785F5}" destId="{6275DEAA-8B14-491A-B0DC-EFA936399456}" srcOrd="0" destOrd="0" presId="urn:microsoft.com/office/officeart/2008/layout/PictureStrips"/>
    <dgm:cxn modelId="{A96B768F-E5CA-4714-ACB5-1C87B04DC6F8}" srcId="{2AD6A99B-B1A4-46DD-8FC1-275FC87EBA1B}" destId="{0C2D8A99-9583-498D-B0E5-9A93B85785F5}" srcOrd="0" destOrd="0" parTransId="{A1FD3CB6-EB9C-4DAE-AB8E-324852211EE4}" sibTransId="{9FA40D50-FE2B-4C3F-BBC2-C5EE476662F1}"/>
    <dgm:cxn modelId="{948F0117-C6CE-4000-9C18-DE91EBE76784}" type="presOf" srcId="{2AD6A99B-B1A4-46DD-8FC1-275FC87EBA1B}" destId="{C154FAAF-537C-4C9F-8305-CF286C15993B}" srcOrd="0" destOrd="0" presId="urn:microsoft.com/office/officeart/2008/layout/PictureStrips"/>
    <dgm:cxn modelId="{24BF5343-54A8-4E2D-B8A6-17AA1DBD1302}" type="presParOf" srcId="{C154FAAF-537C-4C9F-8305-CF286C15993B}" destId="{E251A26C-3A3B-4252-9BAC-878F7BD00868}" srcOrd="0" destOrd="0" presId="urn:microsoft.com/office/officeart/2008/layout/PictureStrips"/>
    <dgm:cxn modelId="{649AC1C2-EFB1-4A61-9FEF-0C4EA5A2FC28}" type="presParOf" srcId="{E251A26C-3A3B-4252-9BAC-878F7BD00868}" destId="{6275DEAA-8B14-491A-B0DC-EFA936399456}" srcOrd="0" destOrd="0" presId="urn:microsoft.com/office/officeart/2008/layout/PictureStrips"/>
    <dgm:cxn modelId="{993A223D-4E6B-47D7-8511-C84737A023CF}" type="presParOf" srcId="{E251A26C-3A3B-4252-9BAC-878F7BD00868}" destId="{FDA74793-549A-4415-9A82-DEF2662D278F}" srcOrd="1" destOrd="0" presId="urn:microsoft.com/office/officeart/2008/layout/PictureStrips"/>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6A99B-B1A4-46DD-8FC1-275FC87EBA1B}"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0C2D8A99-9583-498D-B0E5-9A93B85785F5}">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u="sng" dirty="0" smtClean="0">
              <a:solidFill>
                <a:schemeClr val="tx1">
                  <a:lumMod val="65000"/>
                  <a:lumOff val="35000"/>
                </a:schemeClr>
              </a:solidFill>
            </a:rPr>
            <a:t>POŁĄCZENIA </a:t>
          </a:r>
          <a:endParaRPr lang="pl-PL" sz="1400" b="1" u="sng" dirty="0">
            <a:solidFill>
              <a:schemeClr val="tx1">
                <a:lumMod val="65000"/>
                <a:lumOff val="35000"/>
              </a:schemeClr>
            </a:solidFill>
          </a:endParaRPr>
        </a:p>
        <a:p>
          <a:pPr algn="ctr"/>
          <a:r>
            <a:rPr lang="pl-PL" sz="1000" b="1" u="none" dirty="0"/>
            <a:t>KLIKNIJ MNIE</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A1FD3CB6-EB9C-4DAE-AB8E-324852211EE4}" type="parTrans" cxnId="{A96B768F-E5CA-4714-ACB5-1C87B04DC6F8}">
      <dgm:prSet/>
      <dgm:spPr/>
      <dgm:t>
        <a:bodyPr/>
        <a:lstStyle/>
        <a:p>
          <a:endParaRPr lang="pl-PL"/>
        </a:p>
      </dgm:t>
    </dgm:pt>
    <dgm:pt modelId="{9FA40D50-FE2B-4C3F-BBC2-C5EE476662F1}" type="sibTrans" cxnId="{A96B768F-E5CA-4714-ACB5-1C87B04DC6F8}">
      <dgm:prSet/>
      <dgm:spPr/>
      <dgm:t>
        <a:bodyPr/>
        <a:lstStyle/>
        <a:p>
          <a:endParaRPr lang="pl-PL"/>
        </a:p>
      </dgm:t>
    </dgm:pt>
    <dgm:pt modelId="{C154FAAF-537C-4C9F-8305-CF286C15993B}" type="pres">
      <dgm:prSet presAssocID="{2AD6A99B-B1A4-46DD-8FC1-275FC87EBA1B}" presName="Name0" presStyleCnt="0">
        <dgm:presLayoutVars>
          <dgm:dir/>
          <dgm:resizeHandles val="exact"/>
        </dgm:presLayoutVars>
      </dgm:prSet>
      <dgm:spPr/>
      <dgm:t>
        <a:bodyPr/>
        <a:lstStyle/>
        <a:p>
          <a:endParaRPr lang="pl-PL"/>
        </a:p>
      </dgm:t>
    </dgm:pt>
    <dgm:pt modelId="{E251A26C-3A3B-4252-9BAC-878F7BD00868}" type="pres">
      <dgm:prSet presAssocID="{0C2D8A99-9583-498D-B0E5-9A93B85785F5}" presName="composite" presStyleCnt="0"/>
      <dgm:spPr/>
    </dgm:pt>
    <dgm:pt modelId="{6275DEAA-8B14-491A-B0DC-EFA936399456}" type="pres">
      <dgm:prSet presAssocID="{0C2D8A99-9583-498D-B0E5-9A93B85785F5}" presName="rect1" presStyleLbl="trAlignAcc1" presStyleIdx="0" presStyleCnt="1" custScaleX="69537" custScaleY="168315" custLinFactNeighborX="2008" custLinFactNeighborY="23475">
        <dgm:presLayoutVars>
          <dgm:bulletEnabled val="1"/>
        </dgm:presLayoutVars>
      </dgm:prSet>
      <dgm:spPr/>
      <dgm:t>
        <a:bodyPr/>
        <a:lstStyle/>
        <a:p>
          <a:endParaRPr lang="pl-PL"/>
        </a:p>
      </dgm:t>
    </dgm:pt>
    <dgm:pt modelId="{FDA74793-549A-4415-9A82-DEF2662D278F}" type="pres">
      <dgm:prSet presAssocID="{0C2D8A99-9583-498D-B0E5-9A93B85785F5}" presName="rect2" presStyleLbl="fgImgPlace1" presStyleIdx="0" presStyleCnt="1" custScaleX="165202" custScaleY="131173" custLinFactNeighborX="27819" custLinFactNeighborY="-2035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t>
        <a:bodyPr/>
        <a:lstStyle/>
        <a:p>
          <a:endParaRPr lang="pl-PL"/>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Lst>
  <dgm:cxnLst>
    <dgm:cxn modelId="{A96B768F-E5CA-4714-ACB5-1C87B04DC6F8}" srcId="{2AD6A99B-B1A4-46DD-8FC1-275FC87EBA1B}" destId="{0C2D8A99-9583-498D-B0E5-9A93B85785F5}" srcOrd="0" destOrd="0" parTransId="{A1FD3CB6-EB9C-4DAE-AB8E-324852211EE4}" sibTransId="{9FA40D50-FE2B-4C3F-BBC2-C5EE476662F1}"/>
    <dgm:cxn modelId="{9E06BF78-C348-4F5D-B25F-51FC001B6D24}" type="presOf" srcId="{2AD6A99B-B1A4-46DD-8FC1-275FC87EBA1B}" destId="{C154FAAF-537C-4C9F-8305-CF286C15993B}" srcOrd="0" destOrd="0" presId="urn:microsoft.com/office/officeart/2008/layout/PictureStrips"/>
    <dgm:cxn modelId="{74F4D090-F188-4E25-8307-F7D08C6C71D7}" type="presOf" srcId="{0C2D8A99-9583-498D-B0E5-9A93B85785F5}" destId="{6275DEAA-8B14-491A-B0DC-EFA936399456}" srcOrd="0" destOrd="0" presId="urn:microsoft.com/office/officeart/2008/layout/PictureStrips"/>
    <dgm:cxn modelId="{432BC1E2-8DCB-4291-A37E-558E6E7109C9}" type="presParOf" srcId="{C154FAAF-537C-4C9F-8305-CF286C15993B}" destId="{E251A26C-3A3B-4252-9BAC-878F7BD00868}" srcOrd="0" destOrd="0" presId="urn:microsoft.com/office/officeart/2008/layout/PictureStrips"/>
    <dgm:cxn modelId="{6C045F7B-7E7D-4B65-88E3-B4E12BDD8E92}" type="presParOf" srcId="{E251A26C-3A3B-4252-9BAC-878F7BD00868}" destId="{6275DEAA-8B14-491A-B0DC-EFA936399456}" srcOrd="0" destOrd="0" presId="urn:microsoft.com/office/officeart/2008/layout/PictureStrips"/>
    <dgm:cxn modelId="{3AC5C150-2554-4B4F-B1E2-BB382B9BACF5}" type="presParOf" srcId="{E251A26C-3A3B-4252-9BAC-878F7BD00868}" destId="{FDA74793-549A-4415-9A82-DEF2662D278F}" srcOrd="1" destOrd="0" presId="urn:microsoft.com/office/officeart/2008/layout/PictureStrips"/>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D6A99B-B1A4-46DD-8FC1-275FC87EBA1B}"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pl-PL"/>
        </a:p>
      </dgm:t>
    </dgm:pt>
    <dgm:pt modelId="{0C2D8A99-9583-498D-B0E5-9A93B85785F5}">
      <dgm:prSet phldrT="[Tekst]" custT="1"/>
      <dgm:spPr>
        <a:solidFill>
          <a:schemeClr val="bg1">
            <a:lumMod val="75000"/>
            <a:alpha val="40000"/>
          </a:schemeClr>
        </a:solidFill>
        <a:ln>
          <a:solidFill>
            <a:schemeClr val="bg1">
              <a:lumMod val="50000"/>
            </a:schemeClr>
          </a:solidFill>
        </a:ln>
        <a:scene3d>
          <a:camera prst="perspectiveAbove"/>
          <a:lightRig rig="contrasting" dir="t">
            <a:rot lat="0" lon="0" rev="1200000"/>
          </a:lightRig>
        </a:scene3d>
        <a:sp3d contourW="19050" prstMaterial="metal">
          <a:bevelT w="88900" h="203200"/>
          <a:bevelB w="165100" h="254000"/>
        </a:sp3d>
      </dgm:spPr>
      <dgm:t>
        <a:bodyPr/>
        <a:lstStyle/>
        <a:p>
          <a:pPr algn="ctr"/>
          <a:r>
            <a:rPr lang="pl-PL" sz="1400" b="1" u="sng" dirty="0" smtClean="0">
              <a:solidFill>
                <a:schemeClr val="tx1">
                  <a:lumMod val="65000"/>
                  <a:lumOff val="35000"/>
                </a:schemeClr>
              </a:solidFill>
            </a:rPr>
            <a:t>SYSTEMY PŁATNOŚCI </a:t>
          </a:r>
          <a:endParaRPr lang="pl-PL" sz="1400" b="1" u="sng" dirty="0">
            <a:solidFill>
              <a:schemeClr val="tx1">
                <a:lumMod val="65000"/>
                <a:lumOff val="35000"/>
              </a:schemeClr>
            </a:solidFill>
          </a:endParaRPr>
        </a:p>
        <a:p>
          <a:pPr algn="ctr"/>
          <a:r>
            <a:rPr lang="pl-PL" sz="1000" b="1" u="none" dirty="0"/>
            <a:t>KLIKNIJ MNIE</a:t>
          </a:r>
        </a:p>
      </dgm:t>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A1FD3CB6-EB9C-4DAE-AB8E-324852211EE4}" type="parTrans" cxnId="{A96B768F-E5CA-4714-ACB5-1C87B04DC6F8}">
      <dgm:prSet/>
      <dgm:spPr/>
      <dgm:t>
        <a:bodyPr/>
        <a:lstStyle/>
        <a:p>
          <a:endParaRPr lang="pl-PL"/>
        </a:p>
      </dgm:t>
    </dgm:pt>
    <dgm:pt modelId="{9FA40D50-FE2B-4C3F-BBC2-C5EE476662F1}" type="sibTrans" cxnId="{A96B768F-E5CA-4714-ACB5-1C87B04DC6F8}">
      <dgm:prSet/>
      <dgm:spPr/>
      <dgm:t>
        <a:bodyPr/>
        <a:lstStyle/>
        <a:p>
          <a:endParaRPr lang="pl-PL"/>
        </a:p>
      </dgm:t>
    </dgm:pt>
    <dgm:pt modelId="{C154FAAF-537C-4C9F-8305-CF286C15993B}" type="pres">
      <dgm:prSet presAssocID="{2AD6A99B-B1A4-46DD-8FC1-275FC87EBA1B}" presName="Name0" presStyleCnt="0">
        <dgm:presLayoutVars>
          <dgm:dir/>
          <dgm:resizeHandles val="exact"/>
        </dgm:presLayoutVars>
      </dgm:prSet>
      <dgm:spPr/>
      <dgm:t>
        <a:bodyPr/>
        <a:lstStyle/>
        <a:p>
          <a:endParaRPr lang="pl-PL"/>
        </a:p>
      </dgm:t>
    </dgm:pt>
    <dgm:pt modelId="{E251A26C-3A3B-4252-9BAC-878F7BD00868}" type="pres">
      <dgm:prSet presAssocID="{0C2D8A99-9583-498D-B0E5-9A93B85785F5}" presName="composite" presStyleCnt="0"/>
      <dgm:spPr/>
    </dgm:pt>
    <dgm:pt modelId="{6275DEAA-8B14-491A-B0DC-EFA936399456}" type="pres">
      <dgm:prSet presAssocID="{0C2D8A99-9583-498D-B0E5-9A93B85785F5}" presName="rect1" presStyleLbl="trAlignAcc1" presStyleIdx="0" presStyleCnt="1" custScaleX="69537" custScaleY="168315" custLinFactNeighborX="2008" custLinFactNeighborY="23475">
        <dgm:presLayoutVars>
          <dgm:bulletEnabled val="1"/>
        </dgm:presLayoutVars>
      </dgm:prSet>
      <dgm:spPr/>
      <dgm:t>
        <a:bodyPr/>
        <a:lstStyle/>
        <a:p>
          <a:endParaRPr lang="pl-PL"/>
        </a:p>
      </dgm:t>
    </dgm:pt>
    <dgm:pt modelId="{FDA74793-549A-4415-9A82-DEF2662D278F}" type="pres">
      <dgm:prSet presAssocID="{0C2D8A99-9583-498D-B0E5-9A93B85785F5}" presName="rect2" presStyleLbl="fgImgPlace1" presStyleIdx="0" presStyleCnt="1" custScaleX="165202" custScaleY="131173" custLinFactNeighborX="27819" custLinFactNeighborY="-20356"/>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gm:spPr>
      <dgm:t>
        <a:bodyPr/>
        <a:lstStyle/>
        <a:p>
          <a:endParaRPr lang="pl-PL"/>
        </a:p>
      </dgm:t>
      <dgm:extLst/>
    </dgm:pt>
  </dgm:ptLst>
  <dgm:cxnLst>
    <dgm:cxn modelId="{14ECF913-BCAC-4D60-800D-212C7CE4588A}" type="presOf" srcId="{0C2D8A99-9583-498D-B0E5-9A93B85785F5}" destId="{6275DEAA-8B14-491A-B0DC-EFA936399456}" srcOrd="0" destOrd="0" presId="urn:microsoft.com/office/officeart/2008/layout/PictureStrips"/>
    <dgm:cxn modelId="{384C40FD-0BA2-4EBA-BC20-9B8DDFD0CF69}" type="presOf" srcId="{2AD6A99B-B1A4-46DD-8FC1-275FC87EBA1B}" destId="{C154FAAF-537C-4C9F-8305-CF286C15993B}" srcOrd="0" destOrd="0" presId="urn:microsoft.com/office/officeart/2008/layout/PictureStrips"/>
    <dgm:cxn modelId="{A96B768F-E5CA-4714-ACB5-1C87B04DC6F8}" srcId="{2AD6A99B-B1A4-46DD-8FC1-275FC87EBA1B}" destId="{0C2D8A99-9583-498D-B0E5-9A93B85785F5}" srcOrd="0" destOrd="0" parTransId="{A1FD3CB6-EB9C-4DAE-AB8E-324852211EE4}" sibTransId="{9FA40D50-FE2B-4C3F-BBC2-C5EE476662F1}"/>
    <dgm:cxn modelId="{8D3ACD59-48F4-4C53-A4E4-40E30D19245F}" type="presParOf" srcId="{C154FAAF-537C-4C9F-8305-CF286C15993B}" destId="{E251A26C-3A3B-4252-9BAC-878F7BD00868}" srcOrd="0" destOrd="0" presId="urn:microsoft.com/office/officeart/2008/layout/PictureStrips"/>
    <dgm:cxn modelId="{6FF27138-9267-4305-B3E2-02E34FEF918F}" type="presParOf" srcId="{E251A26C-3A3B-4252-9BAC-878F7BD00868}" destId="{6275DEAA-8B14-491A-B0DC-EFA936399456}" srcOrd="0" destOrd="0" presId="urn:microsoft.com/office/officeart/2008/layout/PictureStrips"/>
    <dgm:cxn modelId="{FD1942FF-40B6-44E8-9F35-0857424275B4}" type="presParOf" srcId="{E251A26C-3A3B-4252-9BAC-878F7BD00868}" destId="{FDA74793-549A-4415-9A82-DEF2662D278F}" srcOrd="1" destOrd="0" presId="urn:microsoft.com/office/officeart/2008/layout/PictureStrips"/>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704E-A27F-4321-8A31-C03877881684}">
      <dsp:nvSpPr>
        <dsp:cNvPr id="0" name=""/>
        <dsp:cNvSpPr/>
      </dsp:nvSpPr>
      <dsp:spPr>
        <a:xfrm>
          <a:off x="0" y="0"/>
          <a:ext cx="3017519" cy="407745"/>
        </a:xfrm>
        <a:prstGeom prst="roundRect">
          <a:avLst/>
        </a:prstGeom>
        <a:solidFill>
          <a:schemeClr val="accent1">
            <a:lumMod val="20000"/>
            <a:lumOff val="80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a:solidFill>
                <a:schemeClr val="bg1"/>
              </a:solidFill>
              <a:hlinkClick xmlns:r="http://schemas.openxmlformats.org/officeDocument/2006/relationships" r:id="rId1"/>
            </a:rPr>
            <a:t>http://</a:t>
          </a:r>
          <a:r>
            <a:rPr lang="pl-PL" sz="1700" b="0" i="1" u="sng" kern="1200" dirty="0">
              <a:solidFill>
                <a:schemeClr val="bg1"/>
              </a:solidFill>
              <a:hlinkClick xmlns:r="http://schemas.openxmlformats.org/officeDocument/2006/relationships" r:id="rId1"/>
            </a:rPr>
            <a:t>www.vending-bistro.pl</a:t>
          </a:r>
          <a:r>
            <a:rPr lang="pl-PL" sz="1700" b="1" kern="1200" dirty="0">
              <a:solidFill>
                <a:schemeClr val="bg1"/>
              </a:solidFill>
              <a:hlinkClick xmlns:r="http://schemas.openxmlformats.org/officeDocument/2006/relationships" r:id="rId1"/>
            </a:rPr>
            <a:t>/</a:t>
          </a:r>
          <a:endParaRPr lang="pl-PL" sz="1700" b="1" kern="1200" dirty="0">
            <a:solidFill>
              <a:schemeClr val="bg1"/>
            </a:solidFill>
          </a:endParaRPr>
        </a:p>
      </dsp:txBody>
      <dsp:txXfrm>
        <a:off x="19904" y="19904"/>
        <a:ext cx="2977711"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A29AB-4058-496D-B93C-608E63A2EB32}">
      <dsp:nvSpPr>
        <dsp:cNvPr id="0" name=""/>
        <dsp:cNvSpPr/>
      </dsp:nvSpPr>
      <dsp:spPr>
        <a:xfrm>
          <a:off x="0" y="53458"/>
          <a:ext cx="2991393" cy="407745"/>
        </a:xfrm>
        <a:prstGeom prst="roundRect">
          <a:avLst/>
        </a:prstGeom>
        <a:solidFill>
          <a:schemeClr val="accent1">
            <a:lumMod val="20000"/>
            <a:lumOff val="80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pl-PL" sz="1700" b="1" kern="1200" dirty="0">
              <a:solidFill>
                <a:schemeClr val="accent5"/>
              </a:solidFill>
            </a:rPr>
            <a:t>E-mail: </a:t>
          </a:r>
          <a:r>
            <a:rPr lang="pl-PL" sz="1700" b="0" i="1" u="none" kern="1200" dirty="0">
              <a:solidFill>
                <a:schemeClr val="accent5"/>
              </a:solidFill>
              <a:hlinkClick xmlns:r="http://schemas.openxmlformats.org/officeDocument/2006/relationships" r:id="rId1"/>
            </a:rPr>
            <a:t>biuro@vending-bistro.pl</a:t>
          </a:r>
          <a:endParaRPr lang="pl-PL" sz="1700" b="0" i="1" u="none" kern="1200" dirty="0">
            <a:solidFill>
              <a:schemeClr val="accent5"/>
            </a:solidFill>
          </a:endParaRPr>
        </a:p>
      </dsp:txBody>
      <dsp:txXfrm>
        <a:off x="19904" y="73362"/>
        <a:ext cx="2951585" cy="367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85CC-C764-45C8-88D6-CC6B2294B84D}">
      <dsp:nvSpPr>
        <dsp:cNvPr id="0" name=""/>
        <dsp:cNvSpPr/>
      </dsp:nvSpPr>
      <dsp:spPr>
        <a:xfrm>
          <a:off x="711205" y="357703"/>
          <a:ext cx="1627822" cy="1259970"/>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79495" tIns="53340" rIns="53340" bIns="53340" numCol="1" spcCol="1270" anchor="ctr" anchorCtr="0">
          <a:noAutofit/>
        </a:bodyPr>
        <a:lstStyle/>
        <a:p>
          <a:pPr lvl="0" algn="ctr" defTabSz="622300">
            <a:lnSpc>
              <a:spcPct val="90000"/>
            </a:lnSpc>
            <a:spcBef>
              <a:spcPct val="0"/>
            </a:spcBef>
            <a:spcAft>
              <a:spcPct val="35000"/>
            </a:spcAft>
          </a:pPr>
          <a:r>
            <a:rPr lang="pl-PL" sz="1400" b="1" u="sng" kern="1200" dirty="0">
              <a:solidFill>
                <a:schemeClr val="tx1">
                  <a:lumMod val="65000"/>
                  <a:lumOff val="35000"/>
                </a:schemeClr>
              </a:solidFill>
              <a:effectLst/>
            </a:rPr>
            <a:t>GORĄCE NAPOJE</a:t>
          </a:r>
        </a:p>
        <a:p>
          <a:pPr lvl="0" algn="ctr" defTabSz="622300">
            <a:lnSpc>
              <a:spcPct val="90000"/>
            </a:lnSpc>
            <a:spcBef>
              <a:spcPct val="0"/>
            </a:spcBef>
            <a:spcAft>
              <a:spcPct val="35000"/>
            </a:spcAft>
          </a:pPr>
          <a:r>
            <a:rPr lang="pl-PL" sz="900" b="1" u="none" kern="1200" dirty="0">
              <a:effectLst/>
            </a:rPr>
            <a:t>                                                                   </a:t>
          </a:r>
          <a:r>
            <a:rPr lang="pl-PL" sz="1000" b="1" u="none" kern="1200" dirty="0">
              <a:effectLst/>
            </a:rPr>
            <a:t>KLIKNIJ MNIE</a:t>
          </a:r>
        </a:p>
      </dsp:txBody>
      <dsp:txXfrm>
        <a:off x="711205" y="357703"/>
        <a:ext cx="1627822" cy="1259970"/>
      </dsp:txXfrm>
    </dsp:sp>
    <dsp:sp modelId="{4D329387-7B78-40BD-89EA-886D8D542406}">
      <dsp:nvSpPr>
        <dsp:cNvPr id="0" name=""/>
        <dsp:cNvSpPr/>
      </dsp:nvSpPr>
      <dsp:spPr>
        <a:xfrm>
          <a:off x="151808" y="152100"/>
          <a:ext cx="1046652" cy="10015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309C0-F954-4E9C-98F9-4A5681E0A2B0}">
      <dsp:nvSpPr>
        <dsp:cNvPr id="0" name=""/>
        <dsp:cNvSpPr/>
      </dsp:nvSpPr>
      <dsp:spPr>
        <a:xfrm>
          <a:off x="839809" y="330928"/>
          <a:ext cx="1670920" cy="1233858"/>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12421" tIns="53340" rIns="53340" bIns="53340" numCol="1" spcCol="1270" anchor="ctr" anchorCtr="0">
          <a:noAutofit/>
        </a:bodyPr>
        <a:lstStyle/>
        <a:p>
          <a:pPr lvl="0" algn="ctr" defTabSz="622300">
            <a:lnSpc>
              <a:spcPct val="90000"/>
            </a:lnSpc>
            <a:spcBef>
              <a:spcPct val="0"/>
            </a:spcBef>
            <a:spcAft>
              <a:spcPct val="35000"/>
            </a:spcAft>
          </a:pPr>
          <a:r>
            <a:rPr lang="pl-PL" sz="1400" b="1" u="sng" kern="1200" dirty="0">
              <a:solidFill>
                <a:schemeClr val="tx1">
                  <a:lumMod val="65000"/>
                  <a:lumOff val="35000"/>
                </a:schemeClr>
              </a:solidFill>
              <a:effectLst/>
            </a:rPr>
            <a:t>ZINNE NAPOJE</a:t>
          </a:r>
        </a:p>
        <a:p>
          <a:pPr lvl="0" algn="ctr" defTabSz="622300">
            <a:lnSpc>
              <a:spcPct val="90000"/>
            </a:lnSpc>
            <a:spcBef>
              <a:spcPct val="0"/>
            </a:spcBef>
            <a:spcAft>
              <a:spcPct val="35000"/>
            </a:spcAft>
          </a:pPr>
          <a:r>
            <a:rPr lang="pl-PL" sz="800" b="1" kern="1200" dirty="0">
              <a:effectLst/>
            </a:rPr>
            <a:t>                                                                                   </a:t>
          </a:r>
          <a:r>
            <a:rPr lang="pl-PL" sz="900" b="1" kern="1200" dirty="0">
              <a:effectLst/>
            </a:rPr>
            <a:t>KLIKNIJ MNIE</a:t>
          </a:r>
          <a:endParaRPr lang="pl-PL" sz="2400" b="1" kern="1200" dirty="0">
            <a:effectLst/>
          </a:endParaRPr>
        </a:p>
      </dsp:txBody>
      <dsp:txXfrm>
        <a:off x="839809" y="330928"/>
        <a:ext cx="1670920" cy="1233858"/>
      </dsp:txXfrm>
    </dsp:sp>
    <dsp:sp modelId="{3A8E6355-6395-4EE5-BB5E-C4C07E9E2E73}">
      <dsp:nvSpPr>
        <dsp:cNvPr id="0" name=""/>
        <dsp:cNvSpPr/>
      </dsp:nvSpPr>
      <dsp:spPr>
        <a:xfrm>
          <a:off x="166212" y="114830"/>
          <a:ext cx="1044273" cy="9474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3F86E-6043-414B-A3F3-0A9F64ABBFD9}">
      <dsp:nvSpPr>
        <dsp:cNvPr id="0" name=""/>
        <dsp:cNvSpPr/>
      </dsp:nvSpPr>
      <dsp:spPr>
        <a:xfrm>
          <a:off x="498892" y="429393"/>
          <a:ext cx="1765211" cy="1214807"/>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456841" tIns="53340" rIns="53340" bIns="53340" numCol="1" spcCol="1270" anchor="ctr" anchorCtr="0">
          <a:noAutofit/>
        </a:bodyPr>
        <a:lstStyle/>
        <a:p>
          <a:pPr lvl="0" algn="ctr" defTabSz="622300">
            <a:lnSpc>
              <a:spcPct val="90000"/>
            </a:lnSpc>
            <a:spcBef>
              <a:spcPct val="0"/>
            </a:spcBef>
            <a:spcAft>
              <a:spcPct val="35000"/>
            </a:spcAft>
          </a:pPr>
          <a:r>
            <a:rPr lang="pl-PL" sz="1400" b="1" i="0" u="sng" kern="1200" dirty="0">
              <a:solidFill>
                <a:schemeClr val="tx1">
                  <a:lumMod val="65000"/>
                  <a:lumOff val="35000"/>
                </a:schemeClr>
              </a:solidFill>
            </a:rPr>
            <a:t>SŁODYCZE, PRZEKĄSKI</a:t>
          </a:r>
          <a:r>
            <a:rPr lang="pl-PL" sz="1400" b="1" i="0" u="sng" kern="1200" dirty="0">
              <a:solidFill>
                <a:schemeClr val="tx1"/>
              </a:solidFill>
            </a:rPr>
            <a:t> </a:t>
          </a:r>
          <a:endParaRPr lang="pl-PL" sz="1400" b="1" i="0" u="none" kern="1200" dirty="0">
            <a:solidFill>
              <a:schemeClr val="tx1"/>
            </a:solidFill>
          </a:endParaRPr>
        </a:p>
        <a:p>
          <a:pPr lvl="0" algn="ctr" defTabSz="622300">
            <a:lnSpc>
              <a:spcPct val="90000"/>
            </a:lnSpc>
            <a:spcBef>
              <a:spcPct val="0"/>
            </a:spcBef>
            <a:spcAft>
              <a:spcPct val="35000"/>
            </a:spcAft>
          </a:pPr>
          <a:r>
            <a:rPr lang="pl-PL" sz="900" b="1" i="0" u="none" kern="1200" dirty="0">
              <a:solidFill>
                <a:schemeClr val="tx1"/>
              </a:solidFill>
            </a:rPr>
            <a:t>                                                          KLIKNIJ MNIE</a:t>
          </a:r>
          <a:endParaRPr lang="pl-PL" sz="2400" b="1" i="0" u="sng" kern="1200" dirty="0">
            <a:solidFill>
              <a:schemeClr val="tx1"/>
            </a:solidFill>
          </a:endParaRPr>
        </a:p>
      </dsp:txBody>
      <dsp:txXfrm>
        <a:off x="498892" y="429393"/>
        <a:ext cx="1765211" cy="1214807"/>
      </dsp:txXfrm>
    </dsp:sp>
    <dsp:sp modelId="{C28AB21B-AFFA-4C9E-811C-F33A87AA322C}">
      <dsp:nvSpPr>
        <dsp:cNvPr id="0" name=""/>
        <dsp:cNvSpPr/>
      </dsp:nvSpPr>
      <dsp:spPr>
        <a:xfrm>
          <a:off x="53208" y="107720"/>
          <a:ext cx="921736" cy="9877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5DEAA-8B14-491A-B0DC-EFA936399456}">
      <dsp:nvSpPr>
        <dsp:cNvPr id="0" name=""/>
        <dsp:cNvSpPr/>
      </dsp:nvSpPr>
      <dsp:spPr>
        <a:xfrm>
          <a:off x="791908" y="381736"/>
          <a:ext cx="1689809" cy="1278187"/>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14368" tIns="53340" rIns="53340" bIns="53340" numCol="1" spcCol="1270" anchor="ctr" anchorCtr="0">
          <a:noAutofit/>
        </a:bodyPr>
        <a:lstStyle/>
        <a:p>
          <a:pPr lvl="0" algn="ctr" defTabSz="622300">
            <a:lnSpc>
              <a:spcPct val="90000"/>
            </a:lnSpc>
            <a:spcBef>
              <a:spcPct val="0"/>
            </a:spcBef>
            <a:spcAft>
              <a:spcPct val="35000"/>
            </a:spcAft>
          </a:pPr>
          <a:r>
            <a:rPr lang="pl-PL" sz="1400" b="1" u="sng" kern="1200" dirty="0">
              <a:solidFill>
                <a:schemeClr val="tx1">
                  <a:lumMod val="65000"/>
                  <a:lumOff val="35000"/>
                </a:schemeClr>
              </a:solidFill>
            </a:rPr>
            <a:t>ZDROWA ŻYWNOŚĆ </a:t>
          </a:r>
        </a:p>
        <a:p>
          <a:pPr lvl="0" algn="ctr" defTabSz="622300">
            <a:lnSpc>
              <a:spcPct val="90000"/>
            </a:lnSpc>
            <a:spcBef>
              <a:spcPct val="0"/>
            </a:spcBef>
            <a:spcAft>
              <a:spcPct val="35000"/>
            </a:spcAft>
          </a:pPr>
          <a:r>
            <a:rPr lang="pl-PL" sz="1000" b="1" u="none" kern="1200" dirty="0"/>
            <a:t>KLIKNIJ MNIE</a:t>
          </a:r>
        </a:p>
      </dsp:txBody>
      <dsp:txXfrm>
        <a:off x="791908" y="381736"/>
        <a:ext cx="1689809" cy="1278187"/>
      </dsp:txXfrm>
    </dsp:sp>
    <dsp:sp modelId="{FDA74793-549A-4415-9A82-DEF2662D278F}">
      <dsp:nvSpPr>
        <dsp:cNvPr id="0" name=""/>
        <dsp:cNvSpPr/>
      </dsp:nvSpPr>
      <dsp:spPr>
        <a:xfrm>
          <a:off x="246299" y="66572"/>
          <a:ext cx="878183" cy="10459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5DEAA-8B14-491A-B0DC-EFA936399456}">
      <dsp:nvSpPr>
        <dsp:cNvPr id="0" name=""/>
        <dsp:cNvSpPr/>
      </dsp:nvSpPr>
      <dsp:spPr>
        <a:xfrm>
          <a:off x="791908" y="381736"/>
          <a:ext cx="1689809" cy="1278187"/>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14368" tIns="53340" rIns="53340" bIns="53340" numCol="1" spcCol="1270" anchor="ctr" anchorCtr="0">
          <a:noAutofit/>
        </a:bodyPr>
        <a:lstStyle/>
        <a:p>
          <a:pPr lvl="0" algn="ctr" defTabSz="622300">
            <a:lnSpc>
              <a:spcPct val="90000"/>
            </a:lnSpc>
            <a:spcBef>
              <a:spcPct val="0"/>
            </a:spcBef>
            <a:spcAft>
              <a:spcPct val="35000"/>
            </a:spcAft>
          </a:pPr>
          <a:r>
            <a:rPr lang="pl-PL" sz="1400" b="1" u="sng" kern="1200" dirty="0" smtClean="0">
              <a:solidFill>
                <a:schemeClr val="tx1">
                  <a:lumMod val="65000"/>
                  <a:lumOff val="35000"/>
                </a:schemeClr>
              </a:solidFill>
            </a:rPr>
            <a:t>POŁĄCZENIA </a:t>
          </a:r>
          <a:endParaRPr lang="pl-PL" sz="1400" b="1" u="sng" kern="1200" dirty="0">
            <a:solidFill>
              <a:schemeClr val="tx1">
                <a:lumMod val="65000"/>
                <a:lumOff val="35000"/>
              </a:schemeClr>
            </a:solidFill>
          </a:endParaRPr>
        </a:p>
        <a:p>
          <a:pPr lvl="0" algn="ctr" defTabSz="622300">
            <a:lnSpc>
              <a:spcPct val="90000"/>
            </a:lnSpc>
            <a:spcBef>
              <a:spcPct val="0"/>
            </a:spcBef>
            <a:spcAft>
              <a:spcPct val="35000"/>
            </a:spcAft>
          </a:pPr>
          <a:r>
            <a:rPr lang="pl-PL" sz="1000" b="1" u="none" kern="1200" dirty="0"/>
            <a:t>KLIKNIJ MNIE</a:t>
          </a:r>
        </a:p>
      </dsp:txBody>
      <dsp:txXfrm>
        <a:off x="791908" y="381736"/>
        <a:ext cx="1689809" cy="1278187"/>
      </dsp:txXfrm>
    </dsp:sp>
    <dsp:sp modelId="{FDA74793-549A-4415-9A82-DEF2662D278F}">
      <dsp:nvSpPr>
        <dsp:cNvPr id="0" name=""/>
        <dsp:cNvSpPr/>
      </dsp:nvSpPr>
      <dsp:spPr>
        <a:xfrm>
          <a:off x="246299" y="66572"/>
          <a:ext cx="878183" cy="10459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5DEAA-8B14-491A-B0DC-EFA936399456}">
      <dsp:nvSpPr>
        <dsp:cNvPr id="0" name=""/>
        <dsp:cNvSpPr/>
      </dsp:nvSpPr>
      <dsp:spPr>
        <a:xfrm>
          <a:off x="791908" y="381736"/>
          <a:ext cx="1689809" cy="1278187"/>
        </a:xfrm>
        <a:prstGeom prst="rect">
          <a:avLst/>
        </a:prstGeom>
        <a:solidFill>
          <a:schemeClr val="bg1">
            <a:lumMod val="75000"/>
            <a:alpha val="40000"/>
          </a:schemeClr>
        </a:solidFill>
        <a:ln>
          <a:solidFill>
            <a:schemeClr val="bg1">
              <a:lumMod val="50000"/>
            </a:schemeClr>
          </a:solidFill>
        </a:ln>
        <a:effectLst/>
        <a:scene3d>
          <a:camera prst="perspectiveAbove"/>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514368" tIns="53340" rIns="53340" bIns="53340" numCol="1" spcCol="1270" anchor="ctr" anchorCtr="0">
          <a:noAutofit/>
        </a:bodyPr>
        <a:lstStyle/>
        <a:p>
          <a:pPr lvl="0" algn="ctr" defTabSz="622300">
            <a:lnSpc>
              <a:spcPct val="90000"/>
            </a:lnSpc>
            <a:spcBef>
              <a:spcPct val="0"/>
            </a:spcBef>
            <a:spcAft>
              <a:spcPct val="35000"/>
            </a:spcAft>
          </a:pPr>
          <a:r>
            <a:rPr lang="pl-PL" sz="1400" b="1" u="sng" kern="1200" dirty="0" smtClean="0">
              <a:solidFill>
                <a:schemeClr val="tx1">
                  <a:lumMod val="65000"/>
                  <a:lumOff val="35000"/>
                </a:schemeClr>
              </a:solidFill>
            </a:rPr>
            <a:t>SYSTEMY PŁATNOŚCI </a:t>
          </a:r>
          <a:endParaRPr lang="pl-PL" sz="1400" b="1" u="sng" kern="1200" dirty="0">
            <a:solidFill>
              <a:schemeClr val="tx1">
                <a:lumMod val="65000"/>
                <a:lumOff val="35000"/>
              </a:schemeClr>
            </a:solidFill>
          </a:endParaRPr>
        </a:p>
        <a:p>
          <a:pPr lvl="0" algn="ctr" defTabSz="622300">
            <a:lnSpc>
              <a:spcPct val="90000"/>
            </a:lnSpc>
            <a:spcBef>
              <a:spcPct val="0"/>
            </a:spcBef>
            <a:spcAft>
              <a:spcPct val="35000"/>
            </a:spcAft>
          </a:pPr>
          <a:r>
            <a:rPr lang="pl-PL" sz="1000" b="1" u="none" kern="1200" dirty="0"/>
            <a:t>KLIKNIJ MNIE</a:t>
          </a:r>
        </a:p>
      </dsp:txBody>
      <dsp:txXfrm>
        <a:off x="791908" y="381736"/>
        <a:ext cx="1689809" cy="1278187"/>
      </dsp:txXfrm>
    </dsp:sp>
    <dsp:sp modelId="{FDA74793-549A-4415-9A82-DEF2662D278F}">
      <dsp:nvSpPr>
        <dsp:cNvPr id="0" name=""/>
        <dsp:cNvSpPr/>
      </dsp:nvSpPr>
      <dsp:spPr>
        <a:xfrm>
          <a:off x="246299" y="66572"/>
          <a:ext cx="878183" cy="10459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6350">
          <a:solidFill>
            <a:schemeClr val="bg1">
              <a:lumMod val="50000"/>
            </a:schemeClr>
          </a:solidFill>
        </a:ln>
        <a:effectLst>
          <a:outerShdw blurRad="76200" dir="13500000" sy="23000" kx="1200000" algn="br" rotWithShape="0">
            <a:prstClr val="black">
              <a:alpha val="20000"/>
            </a:prstClr>
          </a:outerShdw>
        </a:effectLst>
        <a:scene3d>
          <a:camera prst="perspectiveAbove"/>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1">
  <dgm:title val=""/>
  <dgm:desc val=""/>
  <dgm:catLst>
    <dgm:cat type="relationship" pri="129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63EB9-2537-40EE-9D15-1A7B84708680}" type="datetimeFigureOut">
              <a:rPr lang="pl-PL" smtClean="0"/>
              <a:t>14-05-2019</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3BCAD-9161-4F3D-BD85-32F60E66E6E7}" type="slidenum">
              <a:rPr lang="pl-PL" smtClean="0"/>
              <a:t>‹#›</a:t>
            </a:fld>
            <a:endParaRPr lang="pl-PL"/>
          </a:p>
        </p:txBody>
      </p:sp>
    </p:spTree>
    <p:extLst>
      <p:ext uri="{BB962C8B-B14F-4D97-AF65-F5344CB8AC3E}">
        <p14:creationId xmlns:p14="http://schemas.microsoft.com/office/powerpoint/2010/main" val="10187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D45C6-1EDA-4DD1-B274-77D2720D0887}" type="datetimeFigureOut">
              <a:rPr lang="pl-PL" smtClean="0"/>
              <a:t>14-05-2019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BB250-DBD4-46E3-88EC-9E312D3A9036}" type="slidenum">
              <a:rPr lang="pl-PL" smtClean="0"/>
              <a:t>‹#›</a:t>
            </a:fld>
            <a:endParaRPr lang="pl-PL"/>
          </a:p>
        </p:txBody>
      </p:sp>
    </p:spTree>
    <p:extLst>
      <p:ext uri="{BB962C8B-B14F-4D97-AF65-F5344CB8AC3E}">
        <p14:creationId xmlns:p14="http://schemas.microsoft.com/office/powerpoint/2010/main" val="13102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2</a:t>
            </a:fld>
            <a:endParaRPr lang="pl-PL"/>
          </a:p>
        </p:txBody>
      </p:sp>
    </p:spTree>
    <p:extLst>
      <p:ext uri="{BB962C8B-B14F-4D97-AF65-F5344CB8AC3E}">
        <p14:creationId xmlns:p14="http://schemas.microsoft.com/office/powerpoint/2010/main" val="30840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4</a:t>
            </a:fld>
            <a:endParaRPr lang="pl-PL"/>
          </a:p>
        </p:txBody>
      </p:sp>
    </p:spTree>
    <p:extLst>
      <p:ext uri="{BB962C8B-B14F-4D97-AF65-F5344CB8AC3E}">
        <p14:creationId xmlns:p14="http://schemas.microsoft.com/office/powerpoint/2010/main" val="10879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95BB250-DBD4-46E3-88EC-9E312D3A9036}" type="slidenum">
              <a:rPr lang="pl-PL" smtClean="0"/>
              <a:t>5</a:t>
            </a:fld>
            <a:endParaRPr lang="pl-PL"/>
          </a:p>
        </p:txBody>
      </p:sp>
    </p:spTree>
    <p:extLst>
      <p:ext uri="{BB962C8B-B14F-4D97-AF65-F5344CB8AC3E}">
        <p14:creationId xmlns:p14="http://schemas.microsoft.com/office/powerpoint/2010/main" val="76305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6</a:t>
            </a:fld>
            <a:endParaRPr lang="pl-PL"/>
          </a:p>
        </p:txBody>
      </p:sp>
    </p:spTree>
    <p:extLst>
      <p:ext uri="{BB962C8B-B14F-4D97-AF65-F5344CB8AC3E}">
        <p14:creationId xmlns:p14="http://schemas.microsoft.com/office/powerpoint/2010/main" val="85305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8</a:t>
            </a:fld>
            <a:endParaRPr lang="pl-PL"/>
          </a:p>
        </p:txBody>
      </p:sp>
    </p:spTree>
    <p:extLst>
      <p:ext uri="{BB962C8B-B14F-4D97-AF65-F5344CB8AC3E}">
        <p14:creationId xmlns:p14="http://schemas.microsoft.com/office/powerpoint/2010/main" val="40053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17</a:t>
            </a:fld>
            <a:endParaRPr lang="pl-PL"/>
          </a:p>
        </p:txBody>
      </p:sp>
    </p:spTree>
    <p:extLst>
      <p:ext uri="{BB962C8B-B14F-4D97-AF65-F5344CB8AC3E}">
        <p14:creationId xmlns:p14="http://schemas.microsoft.com/office/powerpoint/2010/main" val="58141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95BB250-DBD4-46E3-88EC-9E312D3A9036}" type="slidenum">
              <a:rPr lang="pl-PL" smtClean="0"/>
              <a:t>18</a:t>
            </a:fld>
            <a:endParaRPr lang="pl-PL"/>
          </a:p>
        </p:txBody>
      </p:sp>
    </p:spTree>
    <p:extLst>
      <p:ext uri="{BB962C8B-B14F-4D97-AF65-F5344CB8AC3E}">
        <p14:creationId xmlns:p14="http://schemas.microsoft.com/office/powerpoint/2010/main" val="154982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95BB250-DBD4-46E3-88EC-9E312D3A9036}" type="slidenum">
              <a:rPr lang="pl-PL" smtClean="0"/>
              <a:t>20</a:t>
            </a:fld>
            <a:endParaRPr lang="pl-PL"/>
          </a:p>
        </p:txBody>
      </p:sp>
    </p:spTree>
    <p:extLst>
      <p:ext uri="{BB962C8B-B14F-4D97-AF65-F5344CB8AC3E}">
        <p14:creationId xmlns:p14="http://schemas.microsoft.com/office/powerpoint/2010/main" val="341231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95BB250-DBD4-46E3-88EC-9E312D3A9036}" type="slidenum">
              <a:rPr lang="pl-PL" smtClean="0"/>
              <a:t>29</a:t>
            </a:fld>
            <a:endParaRPr lang="pl-PL"/>
          </a:p>
        </p:txBody>
      </p:sp>
    </p:spTree>
    <p:extLst>
      <p:ext uri="{BB962C8B-B14F-4D97-AF65-F5344CB8AC3E}">
        <p14:creationId xmlns:p14="http://schemas.microsoft.com/office/powerpoint/2010/main" val="373960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0D6CA90-CF94-42DE-9422-FC981192A86A}" type="datetimeFigureOut">
              <a:rPr lang="pl-PL" smtClean="0"/>
              <a:t>14-05-2019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29963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D6CA90-CF94-42DE-9422-FC981192A86A}" type="datetimeFigureOut">
              <a:rPr lang="pl-PL" smtClean="0"/>
              <a:t>14-05-2019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1531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D6CA90-CF94-42DE-9422-FC981192A86A}" type="datetimeFigureOut">
              <a:rPr lang="pl-PL" smtClean="0"/>
              <a:t>14-05-2019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353051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D6CA90-CF94-42DE-9422-FC981192A86A}" type="datetimeFigureOut">
              <a:rPr lang="pl-PL" smtClean="0"/>
              <a:t>14-05-2019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217490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0D6CA90-CF94-42DE-9422-FC981192A86A}" type="datetimeFigureOut">
              <a:rPr lang="pl-PL" smtClean="0"/>
              <a:t>14-05-2019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402336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0D6CA90-CF94-42DE-9422-FC981192A86A}" type="datetimeFigureOut">
              <a:rPr lang="pl-PL" smtClean="0"/>
              <a:t>14-05-2019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3324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0D6CA90-CF94-42DE-9422-FC981192A86A}" type="datetimeFigureOut">
              <a:rPr lang="pl-PL" smtClean="0"/>
              <a:t>14-05-2019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270623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0D6CA90-CF94-42DE-9422-FC981192A86A}" type="datetimeFigureOut">
              <a:rPr lang="pl-PL" smtClean="0"/>
              <a:t>14-05-2019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363966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D6CA90-CF94-42DE-9422-FC981192A86A}" type="datetimeFigureOut">
              <a:rPr lang="pl-PL" smtClean="0"/>
              <a:t>14-05-2019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39658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D6CA90-CF94-42DE-9422-FC981192A86A}" type="datetimeFigureOut">
              <a:rPr lang="pl-PL" smtClean="0"/>
              <a:t>14-05-2019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368775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D6CA90-CF94-42DE-9422-FC981192A86A}" type="datetimeFigureOut">
              <a:rPr lang="pl-PL" smtClean="0"/>
              <a:t>14-05-2019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61DEC2-A411-495E-84E5-1645E5299E5E}" type="slidenum">
              <a:rPr lang="pl-PL" smtClean="0"/>
              <a:t>‹#›</a:t>
            </a:fld>
            <a:endParaRPr lang="pl-PL"/>
          </a:p>
        </p:txBody>
      </p:sp>
    </p:spTree>
    <p:extLst>
      <p:ext uri="{BB962C8B-B14F-4D97-AF65-F5344CB8AC3E}">
        <p14:creationId xmlns:p14="http://schemas.microsoft.com/office/powerpoint/2010/main" val="18679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6CA90-CF94-42DE-9422-FC981192A86A}" type="datetimeFigureOut">
              <a:rPr lang="pl-PL" smtClean="0"/>
              <a:t>14-05-2019</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DEC2-A411-495E-84E5-1645E5299E5E}" type="slidenum">
              <a:rPr lang="pl-PL" smtClean="0"/>
              <a:t>‹#›</a:t>
            </a:fld>
            <a:endParaRPr lang="pl-PL"/>
          </a:p>
        </p:txBody>
      </p:sp>
    </p:spTree>
    <p:extLst>
      <p:ext uri="{BB962C8B-B14F-4D97-AF65-F5344CB8AC3E}">
        <p14:creationId xmlns:p14="http://schemas.microsoft.com/office/powerpoint/2010/main" val="1214580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6.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jpg"/><Relationship Id="rId7"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slide" Target="slide5.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61.jpg"/><Relationship Id="rId18" Type="http://schemas.openxmlformats.org/officeDocument/2006/relationships/slide" Target="slide5.xml"/><Relationship Id="rId3" Type="http://schemas.openxmlformats.org/officeDocument/2006/relationships/image" Target="../media/image51.jpeg"/><Relationship Id="rId7" Type="http://schemas.openxmlformats.org/officeDocument/2006/relationships/image" Target="../media/image55.jpg"/><Relationship Id="rId12" Type="http://schemas.openxmlformats.org/officeDocument/2006/relationships/image" Target="../media/image60.jpg"/><Relationship Id="rId17" Type="http://schemas.openxmlformats.org/officeDocument/2006/relationships/image" Target="../media/image65.png"/><Relationship Id="rId2" Type="http://schemas.openxmlformats.org/officeDocument/2006/relationships/image" Target="../media/image50.jpg"/><Relationship Id="rId16"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54.jpg"/><Relationship Id="rId11" Type="http://schemas.openxmlformats.org/officeDocument/2006/relationships/image" Target="../media/image59.jpg"/><Relationship Id="rId5" Type="http://schemas.openxmlformats.org/officeDocument/2006/relationships/image" Target="../media/image53.jpg"/><Relationship Id="rId15" Type="http://schemas.openxmlformats.org/officeDocument/2006/relationships/image" Target="../media/image63.jpg"/><Relationship Id="rId10" Type="http://schemas.openxmlformats.org/officeDocument/2006/relationships/image" Target="../media/image58.jpg"/><Relationship Id="rId4" Type="http://schemas.openxmlformats.org/officeDocument/2006/relationships/image" Target="../media/image52.jpg"/><Relationship Id="rId9" Type="http://schemas.openxmlformats.org/officeDocument/2006/relationships/image" Target="../media/image57.jpg"/><Relationship Id="rId14"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1.xml"/><Relationship Id="rId3" Type="http://schemas.openxmlformats.org/officeDocument/2006/relationships/image" Target="../media/image19.jpeg"/><Relationship Id="rId7" Type="http://schemas.openxmlformats.org/officeDocument/2006/relationships/slide" Target="slide5.xml"/><Relationship Id="rId12" Type="http://schemas.openxmlformats.org/officeDocument/2006/relationships/image" Target="../media/image66.jpeg"/><Relationship Id="rId2" Type="http://schemas.openxmlformats.org/officeDocument/2006/relationships/notesSlide" Target="../notesSlides/notesSlide8.xml"/><Relationship Id="rId16"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slide" Target="slide24.xml"/><Relationship Id="rId5" Type="http://schemas.openxmlformats.org/officeDocument/2006/relationships/hyperlink" Target="mailto:biuro@vending-bistro.pl" TargetMode="External"/><Relationship Id="rId15" Type="http://schemas.openxmlformats.org/officeDocument/2006/relationships/image" Target="../media/image68.jpeg"/><Relationship Id="rId10" Type="http://schemas.openxmlformats.org/officeDocument/2006/relationships/slide" Target="slide23.xml"/><Relationship Id="rId4" Type="http://schemas.openxmlformats.org/officeDocument/2006/relationships/image" Target="../media/image20.jpeg"/><Relationship Id="rId9" Type="http://schemas.openxmlformats.org/officeDocument/2006/relationships/slide" Target="slide22.xml"/><Relationship Id="rId1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9.jpg"/><Relationship Id="rId13" Type="http://schemas.openxmlformats.org/officeDocument/2006/relationships/image" Target="../media/image80.jpeg"/><Relationship Id="rId18" Type="http://schemas.openxmlformats.org/officeDocument/2006/relationships/image" Target="../media/image85.jpg"/><Relationship Id="rId26" Type="http://schemas.openxmlformats.org/officeDocument/2006/relationships/image" Target="../media/image93.png"/><Relationship Id="rId3" Type="http://schemas.openxmlformats.org/officeDocument/2006/relationships/image" Target="../media/image74.jpeg"/><Relationship Id="rId21" Type="http://schemas.openxmlformats.org/officeDocument/2006/relationships/image" Target="../media/image88.jpeg"/><Relationship Id="rId7" Type="http://schemas.openxmlformats.org/officeDocument/2006/relationships/image" Target="../media/image58.jpg"/><Relationship Id="rId12" Type="http://schemas.openxmlformats.org/officeDocument/2006/relationships/image" Target="../media/image79.jpeg"/><Relationship Id="rId17" Type="http://schemas.openxmlformats.org/officeDocument/2006/relationships/image" Target="../media/image84.jpeg"/><Relationship Id="rId25" Type="http://schemas.openxmlformats.org/officeDocument/2006/relationships/image" Target="../media/image92.png"/><Relationship Id="rId2" Type="http://schemas.openxmlformats.org/officeDocument/2006/relationships/image" Target="../media/image50.jpg"/><Relationship Id="rId16" Type="http://schemas.openxmlformats.org/officeDocument/2006/relationships/image" Target="../media/image83.jpeg"/><Relationship Id="rId20" Type="http://schemas.openxmlformats.org/officeDocument/2006/relationships/image" Target="../media/image87.jpg"/><Relationship Id="rId29"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78.png"/><Relationship Id="rId24" Type="http://schemas.openxmlformats.org/officeDocument/2006/relationships/image" Target="../media/image91.jpg"/><Relationship Id="rId5" Type="http://schemas.openxmlformats.org/officeDocument/2006/relationships/image" Target="../media/image75.jpeg"/><Relationship Id="rId15" Type="http://schemas.openxmlformats.org/officeDocument/2006/relationships/image" Target="../media/image82.jpg"/><Relationship Id="rId23" Type="http://schemas.openxmlformats.org/officeDocument/2006/relationships/image" Target="../media/image90.jpg"/><Relationship Id="rId28" Type="http://schemas.openxmlformats.org/officeDocument/2006/relationships/image" Target="../media/image95.png"/><Relationship Id="rId10" Type="http://schemas.openxmlformats.org/officeDocument/2006/relationships/slide" Target="slide5.xml"/><Relationship Id="rId19" Type="http://schemas.openxmlformats.org/officeDocument/2006/relationships/image" Target="../media/image86.jpg"/><Relationship Id="rId4" Type="http://schemas.openxmlformats.org/officeDocument/2006/relationships/image" Target="../media/image53.jpg"/><Relationship Id="rId9" Type="http://schemas.openxmlformats.org/officeDocument/2006/relationships/image" Target="../media/image77.jpeg"/><Relationship Id="rId14" Type="http://schemas.openxmlformats.org/officeDocument/2006/relationships/image" Target="../media/image81.jpg"/><Relationship Id="rId22" Type="http://schemas.openxmlformats.org/officeDocument/2006/relationships/image" Target="../media/image89.jpg"/><Relationship Id="rId27"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99.jpg"/><Relationship Id="rId5" Type="http://schemas.openxmlformats.org/officeDocument/2006/relationships/image" Target="../media/image98.jpeg"/><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emf"/><Relationship Id="rId4" Type="http://schemas.openxmlformats.org/officeDocument/2006/relationships/image" Target="../media/image111.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3" Type="http://schemas.openxmlformats.org/officeDocument/2006/relationships/diagramData" Target="../diagrams/data5.xml"/><Relationship Id="rId18" Type="http://schemas.openxmlformats.org/officeDocument/2006/relationships/slide" Target="slide20.xml"/><Relationship Id="rId26" Type="http://schemas.openxmlformats.org/officeDocument/2006/relationships/diagramLayout" Target="../diagrams/layout7.xml"/><Relationship Id="rId39" Type="http://schemas.openxmlformats.org/officeDocument/2006/relationships/slide" Target="slide27.xml"/><Relationship Id="rId21" Type="http://schemas.openxmlformats.org/officeDocument/2006/relationships/diagramQuickStyle" Target="../diagrams/quickStyle6.xml"/><Relationship Id="rId34" Type="http://schemas.openxmlformats.org/officeDocument/2006/relationships/diagramData" Target="../diagrams/data8.xml"/><Relationship Id="rId42" Type="http://schemas.openxmlformats.org/officeDocument/2006/relationships/diagramQuickStyle" Target="../diagrams/quickStyle9.xml"/><Relationship Id="rId7" Type="http://schemas.openxmlformats.org/officeDocument/2006/relationships/diagramData" Target="../diagrams/data4.xml"/><Relationship Id="rId2" Type="http://schemas.openxmlformats.org/officeDocument/2006/relationships/notesSlide" Target="../notesSlides/notesSlide3.xml"/><Relationship Id="rId16" Type="http://schemas.openxmlformats.org/officeDocument/2006/relationships/diagramColors" Target="../diagrams/colors5.xml"/><Relationship Id="rId20" Type="http://schemas.openxmlformats.org/officeDocument/2006/relationships/diagramLayout" Target="../diagrams/layout6.xml"/><Relationship Id="rId29" Type="http://schemas.microsoft.com/office/2007/relationships/diagramDrawing" Target="../diagrams/drawing7.xml"/><Relationship Id="rId41" Type="http://schemas.openxmlformats.org/officeDocument/2006/relationships/diagramLayout" Target="../diagrams/layout9.xml"/><Relationship Id="rId1" Type="http://schemas.openxmlformats.org/officeDocument/2006/relationships/slideLayout" Target="../slideLayouts/slideLayout3.xml"/><Relationship Id="rId6" Type="http://schemas.openxmlformats.org/officeDocument/2006/relationships/slide" Target="slide6.xml"/><Relationship Id="rId11" Type="http://schemas.microsoft.com/office/2007/relationships/diagramDrawing" Target="../diagrams/drawing4.xml"/><Relationship Id="rId24" Type="http://schemas.openxmlformats.org/officeDocument/2006/relationships/slide" Target="slide26.xml"/><Relationship Id="rId32" Type="http://schemas.openxmlformats.org/officeDocument/2006/relationships/hyperlink" Target="http://www.vending-bistro.pl/" TargetMode="External"/><Relationship Id="rId37" Type="http://schemas.openxmlformats.org/officeDocument/2006/relationships/diagramColors" Target="../diagrams/colors8.xml"/><Relationship Id="rId40" Type="http://schemas.openxmlformats.org/officeDocument/2006/relationships/diagramData" Target="../diagrams/data9.xml"/><Relationship Id="rId5" Type="http://schemas.openxmlformats.org/officeDocument/2006/relationships/image" Target="../media/image11.jpeg"/><Relationship Id="rId15" Type="http://schemas.openxmlformats.org/officeDocument/2006/relationships/diagramQuickStyle" Target="../diagrams/quickStyle5.xml"/><Relationship Id="rId23" Type="http://schemas.microsoft.com/office/2007/relationships/diagramDrawing" Target="../diagrams/drawing6.xml"/><Relationship Id="rId28" Type="http://schemas.openxmlformats.org/officeDocument/2006/relationships/diagramColors" Target="../diagrams/colors7.xml"/><Relationship Id="rId36" Type="http://schemas.openxmlformats.org/officeDocument/2006/relationships/diagramQuickStyle" Target="../diagrams/quickStyle8.xml"/><Relationship Id="rId10" Type="http://schemas.openxmlformats.org/officeDocument/2006/relationships/diagramColors" Target="../diagrams/colors4.xml"/><Relationship Id="rId19" Type="http://schemas.openxmlformats.org/officeDocument/2006/relationships/diagramData" Target="../diagrams/data6.xml"/><Relationship Id="rId31" Type="http://schemas.openxmlformats.org/officeDocument/2006/relationships/image" Target="../media/image16.jpeg"/><Relationship Id="rId44" Type="http://schemas.microsoft.com/office/2007/relationships/diagramDrawing" Target="../diagrams/drawing9.xml"/><Relationship Id="rId4" Type="http://schemas.openxmlformats.org/officeDocument/2006/relationships/image" Target="../media/image10.jpg"/><Relationship Id="rId9" Type="http://schemas.openxmlformats.org/officeDocument/2006/relationships/diagramQuickStyle" Target="../diagrams/quickStyle4.xml"/><Relationship Id="rId14" Type="http://schemas.openxmlformats.org/officeDocument/2006/relationships/diagramLayout" Target="../diagrams/layout5.xml"/><Relationship Id="rId22" Type="http://schemas.openxmlformats.org/officeDocument/2006/relationships/diagramColors" Target="../diagrams/colors6.xml"/><Relationship Id="rId27" Type="http://schemas.openxmlformats.org/officeDocument/2006/relationships/diagramQuickStyle" Target="../diagrams/quickStyle7.xml"/><Relationship Id="rId30" Type="http://schemas.openxmlformats.org/officeDocument/2006/relationships/hyperlink" Target="mailto:biuro@vending-bistro.pl" TargetMode="External"/><Relationship Id="rId35" Type="http://schemas.openxmlformats.org/officeDocument/2006/relationships/diagramLayout" Target="../diagrams/layout8.xml"/><Relationship Id="rId43" Type="http://schemas.openxmlformats.org/officeDocument/2006/relationships/diagramColors" Target="../diagrams/colors9.xml"/><Relationship Id="rId8" Type="http://schemas.openxmlformats.org/officeDocument/2006/relationships/diagramLayout" Target="../diagrams/layout4.xml"/><Relationship Id="rId3" Type="http://schemas.openxmlformats.org/officeDocument/2006/relationships/audio" Target="../media/audio1.wav"/><Relationship Id="rId12" Type="http://schemas.openxmlformats.org/officeDocument/2006/relationships/slide" Target="slide18.xml"/><Relationship Id="rId17" Type="http://schemas.microsoft.com/office/2007/relationships/diagramDrawing" Target="../diagrams/drawing5.xml"/><Relationship Id="rId25" Type="http://schemas.openxmlformats.org/officeDocument/2006/relationships/diagramData" Target="../diagrams/data7.xml"/><Relationship Id="rId33" Type="http://schemas.openxmlformats.org/officeDocument/2006/relationships/slide" Target="slide12.xml"/><Relationship Id="rId38" Type="http://schemas.microsoft.com/office/2007/relationships/diagramDrawing" Target="../diagrams/drawing8.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4.jpeg"/><Relationship Id="rId18"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25.xml"/><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hyperlink" Target="mailto:biuro@vending-bistro.pl" TargetMode="External"/><Relationship Id="rId15" Type="http://schemas.openxmlformats.org/officeDocument/2006/relationships/image" Target="../media/image25.jpg"/><Relationship Id="rId10" Type="http://schemas.openxmlformats.org/officeDocument/2006/relationships/slide" Target="slide7.xml"/><Relationship Id="rId4" Type="http://schemas.openxmlformats.org/officeDocument/2006/relationships/image" Target="../media/image20.jpeg"/><Relationship Id="rId9" Type="http://schemas.openxmlformats.org/officeDocument/2006/relationships/image" Target="../media/image22.jpeg"/><Relationship Id="rId1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11.xml"/><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slide" Target="slide12.xml"/><Relationship Id="rId4" Type="http://schemas.openxmlformats.org/officeDocument/2006/relationships/image" Target="../media/image28.jpeg"/><Relationship Id="rId9"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279163" y="191237"/>
            <a:ext cx="9577951" cy="1204325"/>
          </a:xfrm>
          <a:noFill/>
          <a:ln>
            <a:noFill/>
          </a:ln>
          <a:effectLst>
            <a:glow rad="63500">
              <a:schemeClr val="accent1">
                <a:satMod val="175000"/>
                <a:alpha val="35000"/>
              </a:schemeClr>
            </a:glow>
            <a:outerShdw blurRad="152400" dist="317500" dir="5400000" sx="90000" sy="-19000" rotWithShape="0">
              <a:prstClr val="black">
                <a:alpha val="15000"/>
              </a:prstClr>
            </a:outerShdw>
          </a:effectLst>
          <a:scene3d>
            <a:camera prst="obliqueTopLeft"/>
            <a:lightRig rig="threePt" dir="t">
              <a:rot lat="0" lon="0" rev="0"/>
            </a:lightRig>
          </a:scene3d>
          <a:sp3d>
            <a:bevelT w="88900"/>
          </a:sp3d>
        </p:spPr>
        <p:txBody>
          <a:bodyPr>
            <a:normAutofit/>
            <a:sp3d extrusionH="63500" contourW="38100">
              <a:bevelT h="25400" prst="softRound"/>
              <a:extrusionClr>
                <a:schemeClr val="bg1"/>
              </a:extrusionClr>
            </a:sp3d>
          </a:bodyPr>
          <a:lstStyle/>
          <a:p>
            <a:r>
              <a:rPr lang="pl-PL" sz="80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lumMod val="40000"/>
                    <a:lumOff val="60000"/>
                  </a:schemeClr>
                </a:solidFill>
                <a:effectLst>
                  <a:glow rad="63500">
                    <a:schemeClr val="tx1">
                      <a:lumMod val="50000"/>
                      <a:lumOff val="50000"/>
                      <a:alpha val="40000"/>
                    </a:schemeClr>
                  </a:glow>
                  <a:outerShdw blurRad="38100" dist="38100" dir="2700000" algn="tl">
                    <a:srgbClr val="000000">
                      <a:alpha val="43137"/>
                    </a:srgbClr>
                  </a:outerShdw>
                  <a:reflection stA="45000" endPos="57000" dir="5400000" sy="-100000" algn="bl" rotWithShape="0"/>
                </a:effectLst>
                <a:latin typeface="Bookman Old Style" panose="02050604050505020204" pitchFamily="18" charset="0"/>
              </a:rPr>
              <a:t>VENDING-BISTRO</a:t>
            </a:r>
            <a:endParaRPr lang="pl-PL" sz="80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2">
                  <a:lumMod val="40000"/>
                  <a:lumOff val="60000"/>
                </a:schemeClr>
              </a:solidFill>
              <a:effectLst>
                <a:glow rad="63500">
                  <a:schemeClr val="tx1">
                    <a:lumMod val="50000"/>
                    <a:lumOff val="50000"/>
                    <a:alpha val="40000"/>
                  </a:schemeClr>
                </a:glow>
                <a:outerShdw blurRad="38100" dist="38100" dir="2700000" algn="tl">
                  <a:srgbClr val="000000">
                    <a:alpha val="43137"/>
                  </a:srgbClr>
                </a:outerShdw>
                <a:reflection stA="45000" endPos="57000" dir="5400000" sy="-100000" algn="bl" rotWithShape="0"/>
              </a:effectLst>
            </a:endParaRPr>
          </a:p>
        </p:txBody>
      </p:sp>
      <p:graphicFrame>
        <p:nvGraphicFramePr>
          <p:cNvPr id="9" name="Diagram 8"/>
          <p:cNvGraphicFramePr/>
          <p:nvPr>
            <p:extLst>
              <p:ext uri="{D42A27DB-BD31-4B8C-83A1-F6EECF244321}">
                <p14:modId xmlns:p14="http://schemas.microsoft.com/office/powerpoint/2010/main" val="1329403800"/>
              </p:ext>
            </p:extLst>
          </p:nvPr>
        </p:nvGraphicFramePr>
        <p:xfrm>
          <a:off x="8373291" y="2330959"/>
          <a:ext cx="3017520" cy="489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46093827"/>
              </p:ext>
            </p:extLst>
          </p:nvPr>
        </p:nvGraphicFramePr>
        <p:xfrm>
          <a:off x="8686801" y="1741083"/>
          <a:ext cx="2991393" cy="4612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Obraz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693" y="191237"/>
            <a:ext cx="1766046" cy="1059339"/>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pole tekstowe 2"/>
          <p:cNvSpPr txBox="1"/>
          <p:nvPr/>
        </p:nvSpPr>
        <p:spPr>
          <a:xfrm>
            <a:off x="8010938" y="1338193"/>
            <a:ext cx="3846176" cy="338554"/>
          </a:xfrm>
          <a:prstGeom prst="rect">
            <a:avLst/>
          </a:prstGeom>
          <a:noFill/>
        </p:spPr>
        <p:txBody>
          <a:bodyPr wrap="square" rtlCol="0">
            <a:spAutoFit/>
          </a:bodyPr>
          <a:lstStyle/>
          <a:p>
            <a:r>
              <a:rPr lang="pl-PL" sz="1600" b="1" i="1" u="sng" dirty="0">
                <a:solidFill>
                  <a:schemeClr val="tx1">
                    <a:lumMod val="85000"/>
                    <a:lumOff val="15000"/>
                  </a:schemeClr>
                </a:solidFill>
              </a:rPr>
              <a:t>Tel. Fax  074 8938029,  Mobil 606 859 330 </a:t>
            </a:r>
          </a:p>
        </p:txBody>
      </p:sp>
      <p:sp>
        <p:nvSpPr>
          <p:cNvPr id="7" name="Przycisk akcji: Do przodu lub Następny 6">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1754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7" presetClass="emph" presetSubtype="0" fill="remove" grpId="0" nodeType="with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0" nodeType="afterEffect">
                                  <p:stCondLst>
                                    <p:cond delay="0"/>
                                  </p:stCondLst>
                                  <p:childTnLst>
                                    <p:animClr clrSpc="rgb" dir="cw">
                                      <p:cBhvr override="childStyle">
                                        <p:cTn id="17" dur="250" autoRev="1" fill="remove"/>
                                        <p:tgtEl>
                                          <p:spTgt spid="8">
                                            <p:graphicEl>
                                              <a:dgm id="{E73A29AB-4058-496D-B93C-608E63A2EB32}"/>
                                            </p:graphicEl>
                                          </p:spTgt>
                                        </p:tgtEl>
                                        <p:attrNameLst>
                                          <p:attrName>style.color</p:attrName>
                                        </p:attrNameLst>
                                      </p:cBhvr>
                                      <p:to>
                                        <a:srgbClr val="BDD7EE"/>
                                      </p:to>
                                    </p:animClr>
                                    <p:animClr clrSpc="rgb" dir="cw">
                                      <p:cBhvr>
                                        <p:cTn id="18" dur="250" autoRev="1" fill="remove"/>
                                        <p:tgtEl>
                                          <p:spTgt spid="8">
                                            <p:graphicEl>
                                              <a:dgm id="{E73A29AB-4058-496D-B93C-608E63A2EB32}"/>
                                            </p:graphicEl>
                                          </p:spTgt>
                                        </p:tgtEl>
                                        <p:attrNameLst>
                                          <p:attrName>fillcolor</p:attrName>
                                        </p:attrNameLst>
                                      </p:cBhvr>
                                      <p:to>
                                        <a:srgbClr val="BDD7EE"/>
                                      </p:to>
                                    </p:animClr>
                                    <p:set>
                                      <p:cBhvr>
                                        <p:cTn id="19" dur="250" autoRev="1" fill="remove"/>
                                        <p:tgtEl>
                                          <p:spTgt spid="8">
                                            <p:graphicEl>
                                              <a:dgm id="{E73A29AB-4058-496D-B93C-608E63A2EB32}"/>
                                            </p:graphicEl>
                                          </p:spTgt>
                                        </p:tgtEl>
                                        <p:attrNameLst>
                                          <p:attrName>fill.type</p:attrName>
                                        </p:attrNameLst>
                                      </p:cBhvr>
                                      <p:to>
                                        <p:strVal val="solid"/>
                                      </p:to>
                                    </p:set>
                                    <p:set>
                                      <p:cBhvr>
                                        <p:cTn id="20" dur="250" autoRev="1" fill="remove"/>
                                        <p:tgtEl>
                                          <p:spTgt spid="8">
                                            <p:graphicEl>
                                              <a:dgm id="{E73A29AB-4058-496D-B93C-608E63A2EB32}"/>
                                            </p:graphicEl>
                                          </p:spTgt>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camera.wav"/>
                                        </p:tgtEl>
                                      </p:cMediaNode>
                                    </p:audio>
                                  </p:subTnLst>
                                </p:cTn>
                              </p:par>
                            </p:childTnLst>
                          </p:cTn>
                        </p:par>
                        <p:par>
                          <p:cTn id="21" fill="hold">
                            <p:stCondLst>
                              <p:cond delay="1000"/>
                            </p:stCondLst>
                            <p:childTnLst>
                              <p:par>
                                <p:cTn id="22" presetID="27" presetClass="emph" presetSubtype="0" fill="remove" grpId="0" nodeType="afterEffect">
                                  <p:stCondLst>
                                    <p:cond delay="0"/>
                                  </p:stCondLst>
                                  <p:childTnLst>
                                    <p:animClr clrSpc="rgb" dir="cw">
                                      <p:cBhvr override="childStyle">
                                        <p:cTn id="23" dur="250" autoRev="1" fill="remove"/>
                                        <p:tgtEl>
                                          <p:spTgt spid="9"/>
                                        </p:tgtEl>
                                        <p:attrNameLst>
                                          <p:attrName>style.color</p:attrName>
                                        </p:attrNameLst>
                                      </p:cBhvr>
                                      <p:to>
                                        <a:srgbClr val="BDD7EE"/>
                                      </p:to>
                                    </p:animClr>
                                    <p:animClr clrSpc="rgb" dir="cw">
                                      <p:cBhvr>
                                        <p:cTn id="24" dur="250" autoRev="1" fill="remove"/>
                                        <p:tgtEl>
                                          <p:spTgt spid="9"/>
                                        </p:tgtEl>
                                        <p:attrNameLst>
                                          <p:attrName>fillcolor</p:attrName>
                                        </p:attrNameLst>
                                      </p:cBhvr>
                                      <p:to>
                                        <a:srgbClr val="BDD7EE"/>
                                      </p:to>
                                    </p:animClr>
                                    <p:set>
                                      <p:cBhvr>
                                        <p:cTn id="25" dur="250" autoRev="1" fill="remove"/>
                                        <p:tgtEl>
                                          <p:spTgt spid="9"/>
                                        </p:tgtEl>
                                        <p:attrNameLst>
                                          <p:attrName>fill.type</p:attrName>
                                        </p:attrNameLst>
                                      </p:cBhvr>
                                      <p:to>
                                        <p:strVal val="solid"/>
                                      </p:to>
                                    </p:set>
                                    <p:set>
                                      <p:cBhvr>
                                        <p:cTn id="26" dur="250" autoRev="1" fill="remove"/>
                                        <p:tgtEl>
                                          <p:spTgt spid="9"/>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Graphic spid="8"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6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602387" y="355305"/>
            <a:ext cx="5138657"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buClrTx/>
              <a:buFontTx/>
              <a:buNone/>
            </a:pPr>
            <a:r>
              <a:rPr lang="pl-PL" altLang="pl-PL" sz="3600" b="1" dirty="0">
                <a:solidFill>
                  <a:schemeClr val="tx1">
                    <a:lumMod val="65000"/>
                    <a:lumOff val="35000"/>
                  </a:schemeClr>
                </a:solidFill>
              </a:rPr>
              <a:t>LEI 700  TOUCH ‘21</a:t>
            </a:r>
          </a:p>
        </p:txBody>
      </p:sp>
      <p:sp>
        <p:nvSpPr>
          <p:cNvPr id="4" name="pole tekstowe 3"/>
          <p:cNvSpPr txBox="1"/>
          <p:nvPr/>
        </p:nvSpPr>
        <p:spPr>
          <a:xfrm>
            <a:off x="3874576" y="2014779"/>
            <a:ext cx="6044339" cy="2821285"/>
          </a:xfrm>
          <a:prstGeom prst="rect">
            <a:avLst/>
          </a:prstGeom>
          <a:noFill/>
          <a:ln>
            <a:noFill/>
          </a:ln>
        </p:spPr>
        <p:txBody>
          <a:bodyPr wrap="square" rtlCol="0">
            <a:spAutoFit/>
          </a:bodyPr>
          <a:lstStyle/>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700 kubków</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b="1" dirty="0">
                <a:solidFill>
                  <a:schemeClr val="tx1">
                    <a:lumMod val="65000"/>
                    <a:lumOff val="35000"/>
                  </a:schemeClr>
                </a:solidFill>
              </a:rPr>
              <a:t>21,5”ekran LCD </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Klawiatura alfanumeryczna lub opcjonalni</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panel boczny LCD 7 do udostępniania zdjęć, wideo i informacji o produkcie</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Podświetlana Ścieżka Zakupu </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Poszerzona stacja odbioru kubka (155 mm)</a:t>
            </a:r>
          </a:p>
          <a:p>
            <a:pPr marL="449262" indent="-342900">
              <a:lnSpc>
                <a:spcPts val="1975"/>
              </a:lnSpc>
              <a:spcBef>
                <a:spcPts val="400"/>
              </a:spcBef>
              <a:buClr>
                <a:srgbClr val="2DA2BF"/>
              </a:buClr>
              <a:buSzPct val="68000"/>
              <a:buFont typeface="Wingdings" panose="05000000000000000000" pitchFamily="2" charset="2"/>
              <a:buChar char="q"/>
              <a:defRPr/>
            </a:pPr>
            <a:r>
              <a:rPr lang="pl-PL" altLang="pl-PL" sz="2400" dirty="0">
                <a:solidFill>
                  <a:schemeClr val="tx1">
                    <a:lumMod val="65000"/>
                    <a:lumOff val="35000"/>
                  </a:schemeClr>
                </a:solidFill>
              </a:rPr>
              <a:t>udogodnienia dla niepełnosprawnych</a:t>
            </a:r>
          </a:p>
          <a:p>
            <a:endParaRPr lang="pl-PL"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76" y="891448"/>
            <a:ext cx="1965320" cy="5067946"/>
          </a:xfrm>
          <a:prstGeom prst="rect">
            <a:avLst/>
          </a:prstGeom>
          <a:noFill/>
          <a:ln>
            <a:noFill/>
          </a:ln>
          <a:effectLst>
            <a:outerShdw dist="139498" dir="2700000" algn="ctr" rotWithShape="0">
              <a:srgbClr val="333333">
                <a:alpha val="65018"/>
              </a:srgbClr>
            </a:outerShdw>
            <a:reflection blurRad="6350" stA="52000" endA="300" endPos="350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 name="Picture 4">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638" y="5228417"/>
            <a:ext cx="789741" cy="9399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Przycisk akcji: Powrót 6">
            <a:hlinkClick r:id="rId5"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Do przodu lub Następny 8">
            <a:hlinkClick r:id="rId6" action="ppaction://hlinksldjump"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hlinkClick r:id="rId6" action="ppaction://hlinksldjump" highlightClick="1"/>
          </p:cNvPr>
          <p:cNvSpPr/>
          <p:nvPr/>
        </p:nvSpPr>
        <p:spPr>
          <a:xfrm>
            <a:off x="10201569" y="5764182"/>
            <a:ext cx="1477578" cy="389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bg1"/>
                </a:solidFill>
              </a:rPr>
              <a:t>POŁĄCZENIE</a:t>
            </a:r>
            <a:endParaRPr lang="pl-PL" dirty="0">
              <a:solidFill>
                <a:schemeClr val="bg1"/>
              </a:solidFill>
            </a:endParaRPr>
          </a:p>
        </p:txBody>
      </p:sp>
    </p:spTree>
    <p:extLst>
      <p:ext uri="{BB962C8B-B14F-4D97-AF65-F5344CB8AC3E}">
        <p14:creationId xmlns:p14="http://schemas.microsoft.com/office/powerpoint/2010/main" val="287390945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1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2107769" y="232475"/>
            <a:ext cx="6803756" cy="646331"/>
          </a:xfrm>
          <a:prstGeom prst="rect">
            <a:avLst/>
          </a:prstGeom>
          <a:noFill/>
        </p:spPr>
        <p:txBody>
          <a:bodyPr wrap="square" rtlCol="0">
            <a:spAutoFit/>
          </a:bodyPr>
          <a:lstStyle/>
          <a:p>
            <a:pPr algn="ctr"/>
            <a:r>
              <a:rPr lang="pl-PL" altLang="pl-PL" sz="3600" b="1" dirty="0">
                <a:solidFill>
                  <a:schemeClr val="tx1">
                    <a:lumMod val="65000"/>
                    <a:lumOff val="35000"/>
                  </a:schemeClr>
                </a:solidFill>
                <a:latin typeface="Arial" panose="020B0604020202020204" pitchFamily="34" charset="0"/>
              </a:rPr>
              <a:t>Wersje interfejsu użytkownika</a:t>
            </a:r>
          </a:p>
        </p:txBody>
      </p:sp>
      <p:sp>
        <p:nvSpPr>
          <p:cNvPr id="3" name="pole tekstowe 2"/>
          <p:cNvSpPr txBox="1"/>
          <p:nvPr/>
        </p:nvSpPr>
        <p:spPr>
          <a:xfrm>
            <a:off x="3130658" y="1224366"/>
            <a:ext cx="6989737" cy="5324535"/>
          </a:xfrm>
          <a:prstGeom prst="rect">
            <a:avLst/>
          </a:prstGeom>
          <a:noFill/>
        </p:spPr>
        <p:txBody>
          <a:bodyPr wrap="square" rtlCol="0">
            <a:spAutoFit/>
          </a:bodyPr>
          <a:lstStyle/>
          <a:p>
            <a:pPr>
              <a:spcBef>
                <a:spcPct val="0"/>
              </a:spcBef>
              <a:buClrTx/>
              <a:buFontTx/>
              <a:buNone/>
            </a:pPr>
            <a:r>
              <a:rPr lang="en-US" altLang="pl-PL" sz="2000" b="1" dirty="0">
                <a:solidFill>
                  <a:schemeClr val="tx1">
                    <a:lumMod val="65000"/>
                    <a:lumOff val="35000"/>
                  </a:schemeClr>
                </a:solidFill>
                <a:latin typeface="Arial" panose="020B0604020202020204" pitchFamily="34" charset="0"/>
                <a:cs typeface="Times New Roman" panose="02020603050405020304" pitchFamily="18" charset="0"/>
              </a:rPr>
              <a:t>Easy: </a:t>
            </a:r>
          </a:p>
          <a:p>
            <a:pPr>
              <a:spcBef>
                <a:spcPct val="0"/>
              </a:spcBef>
              <a:buClrTx/>
              <a:buFontTx/>
              <a:buNone/>
            </a:pPr>
            <a:r>
              <a:rPr lang="pl-PL" altLang="pl-PL" sz="2000" dirty="0">
                <a:solidFill>
                  <a:schemeClr val="tx1">
                    <a:lumMod val="65000"/>
                    <a:lumOff val="35000"/>
                  </a:schemeClr>
                </a:solidFill>
                <a:latin typeface="Arial" panose="020B0604020202020204" pitchFamily="34" charset="0"/>
              </a:rPr>
              <a:t>standardowa klawiatura membranowa z 24 dużymi przyciskami</a:t>
            </a:r>
          </a:p>
          <a:p>
            <a:pPr>
              <a:spcBef>
                <a:spcPct val="0"/>
              </a:spcBef>
              <a:buClrTx/>
              <a:buFontTx/>
              <a:buNone/>
            </a:pPr>
            <a:endParaRPr lang="pl-PL" altLang="pl-PL" sz="2000" dirty="0">
              <a:solidFill>
                <a:schemeClr val="tx1">
                  <a:lumMod val="65000"/>
                  <a:lumOff val="35000"/>
                </a:schemeClr>
              </a:solidFill>
              <a:latin typeface="Arial" panose="020B0604020202020204" pitchFamily="34" charset="0"/>
            </a:endParaRPr>
          </a:p>
          <a:p>
            <a:pPr>
              <a:spcBef>
                <a:spcPct val="0"/>
              </a:spcBef>
              <a:buClrTx/>
              <a:buFontTx/>
              <a:buNone/>
            </a:pPr>
            <a:r>
              <a:rPr lang="pl-PL" altLang="pl-PL" sz="2000" dirty="0">
                <a:solidFill>
                  <a:schemeClr val="tx1">
                    <a:lumMod val="65000"/>
                    <a:lumOff val="35000"/>
                  </a:schemeClr>
                </a:solidFill>
                <a:latin typeface="Arial" panose="020B0604020202020204" pitchFamily="34" charset="0"/>
              </a:rPr>
              <a:t/>
            </a:r>
            <a:br>
              <a:rPr lang="pl-PL" altLang="pl-PL" sz="2000" dirty="0">
                <a:solidFill>
                  <a:schemeClr val="tx1">
                    <a:lumMod val="65000"/>
                    <a:lumOff val="35000"/>
                  </a:schemeClr>
                </a:solidFill>
                <a:latin typeface="Arial" panose="020B0604020202020204" pitchFamily="34" charset="0"/>
              </a:rPr>
            </a:br>
            <a:r>
              <a:rPr lang="en-US" altLang="pl-PL" sz="2000" b="1" dirty="0">
                <a:solidFill>
                  <a:schemeClr val="tx1">
                    <a:lumMod val="65000"/>
                    <a:lumOff val="35000"/>
                  </a:schemeClr>
                </a:solidFill>
                <a:latin typeface="Arial" panose="020B0604020202020204" pitchFamily="34" charset="0"/>
              </a:rPr>
              <a:t>Smart: </a:t>
            </a:r>
          </a:p>
          <a:p>
            <a:pPr>
              <a:spcBef>
                <a:spcPct val="0"/>
              </a:spcBef>
              <a:buClrTx/>
              <a:buFontTx/>
              <a:buNone/>
            </a:pPr>
            <a:r>
              <a:rPr lang="pl-PL" altLang="pl-PL" sz="2000" dirty="0">
                <a:solidFill>
                  <a:schemeClr val="tx1">
                    <a:lumMod val="65000"/>
                    <a:lumOff val="35000"/>
                  </a:schemeClr>
                </a:solidFill>
                <a:latin typeface="Arial" panose="020B0604020202020204" pitchFamily="34" charset="0"/>
              </a:rPr>
              <a:t>dotykowy panel wyboru z 24 dużymi przyciskami w technologii </a:t>
            </a:r>
            <a:r>
              <a:rPr lang="pl-PL" altLang="pl-PL" sz="2000" dirty="0" err="1">
                <a:solidFill>
                  <a:schemeClr val="tx1">
                    <a:lumMod val="65000"/>
                    <a:lumOff val="35000"/>
                  </a:schemeClr>
                </a:solidFill>
                <a:latin typeface="Arial" panose="020B0604020202020204" pitchFamily="34" charset="0"/>
              </a:rPr>
              <a:t>surface</a:t>
            </a:r>
            <a:r>
              <a:rPr lang="pl-PL" altLang="pl-PL" sz="2000" dirty="0">
                <a:solidFill>
                  <a:schemeClr val="tx1">
                    <a:lumMod val="65000"/>
                    <a:lumOff val="35000"/>
                  </a:schemeClr>
                </a:solidFill>
                <a:latin typeface="Arial" panose="020B0604020202020204" pitchFamily="34" charset="0"/>
              </a:rPr>
              <a:t> </a:t>
            </a:r>
            <a:r>
              <a:rPr lang="pl-PL" altLang="pl-PL" sz="2000" dirty="0" err="1">
                <a:solidFill>
                  <a:schemeClr val="tx1">
                    <a:lumMod val="65000"/>
                    <a:lumOff val="35000"/>
                  </a:schemeClr>
                </a:solidFill>
                <a:latin typeface="Arial" panose="020B0604020202020204" pitchFamily="34" charset="0"/>
              </a:rPr>
              <a:t>acoustic</a:t>
            </a:r>
            <a:r>
              <a:rPr lang="pl-PL" altLang="pl-PL" sz="2000" dirty="0">
                <a:solidFill>
                  <a:schemeClr val="tx1">
                    <a:lumMod val="65000"/>
                    <a:lumOff val="35000"/>
                  </a:schemeClr>
                </a:solidFill>
                <a:latin typeface="Arial" panose="020B0604020202020204" pitchFamily="34" charset="0"/>
              </a:rPr>
              <a:t> </a:t>
            </a:r>
            <a:r>
              <a:rPr lang="pl-PL" altLang="pl-PL" sz="2000" dirty="0" err="1">
                <a:solidFill>
                  <a:schemeClr val="tx1">
                    <a:lumMod val="65000"/>
                    <a:lumOff val="35000"/>
                  </a:schemeClr>
                </a:solidFill>
                <a:latin typeface="Arial" panose="020B0604020202020204" pitchFamily="34" charset="0"/>
              </a:rPr>
              <a:t>wave</a:t>
            </a:r>
            <a:r>
              <a:rPr lang="pl-PL" altLang="pl-PL" sz="2000" dirty="0">
                <a:solidFill>
                  <a:schemeClr val="tx1">
                    <a:lumMod val="65000"/>
                    <a:lumOff val="35000"/>
                  </a:schemeClr>
                </a:solidFill>
                <a:latin typeface="Arial" panose="020B0604020202020204" pitchFamily="34" charset="0"/>
              </a:rPr>
              <a:t> </a:t>
            </a:r>
          </a:p>
          <a:p>
            <a:pPr>
              <a:spcBef>
                <a:spcPct val="0"/>
              </a:spcBef>
              <a:buClrTx/>
              <a:buFontTx/>
              <a:buNone/>
            </a:pPr>
            <a:r>
              <a:rPr lang="pl-PL" altLang="pl-PL" sz="2000" dirty="0">
                <a:solidFill>
                  <a:schemeClr val="tx1">
                    <a:lumMod val="65000"/>
                    <a:lumOff val="35000"/>
                  </a:schemeClr>
                </a:solidFill>
                <a:latin typeface="Arial" panose="020B0604020202020204" pitchFamily="34" charset="0"/>
              </a:rPr>
              <a:t>(wykorzystujący powierzchniowe fale akustyczne)</a:t>
            </a:r>
          </a:p>
          <a:p>
            <a:pPr>
              <a:spcBef>
                <a:spcPct val="0"/>
              </a:spcBef>
              <a:buClrTx/>
              <a:buFontTx/>
              <a:buNone/>
            </a:pPr>
            <a:endParaRPr lang="pl-PL" altLang="pl-PL" sz="2000" dirty="0">
              <a:solidFill>
                <a:schemeClr val="tx1">
                  <a:lumMod val="65000"/>
                  <a:lumOff val="35000"/>
                </a:schemeClr>
              </a:solidFill>
              <a:latin typeface="Arial" panose="020B0604020202020204" pitchFamily="34" charset="0"/>
            </a:endParaRPr>
          </a:p>
          <a:p>
            <a:pPr>
              <a:spcBef>
                <a:spcPct val="0"/>
              </a:spcBef>
              <a:buClrTx/>
              <a:buFontTx/>
              <a:buNone/>
            </a:pPr>
            <a:endParaRPr lang="pl-PL" altLang="pl-PL" sz="2000" b="1" dirty="0">
              <a:solidFill>
                <a:schemeClr val="tx1">
                  <a:lumMod val="65000"/>
                  <a:lumOff val="35000"/>
                </a:schemeClr>
              </a:solidFill>
              <a:latin typeface="Arial" panose="020B0604020202020204" pitchFamily="34" charset="0"/>
            </a:endParaRPr>
          </a:p>
          <a:p>
            <a:pPr>
              <a:spcBef>
                <a:spcPct val="0"/>
              </a:spcBef>
              <a:buClrTx/>
              <a:buFontTx/>
              <a:buNone/>
            </a:pPr>
            <a:r>
              <a:rPr lang="pl-PL" altLang="pl-PL" sz="2000" b="1" dirty="0" err="1">
                <a:solidFill>
                  <a:schemeClr val="tx1">
                    <a:lumMod val="65000"/>
                    <a:lumOff val="35000"/>
                  </a:schemeClr>
                </a:solidFill>
                <a:latin typeface="Arial" panose="020B0604020202020204" pitchFamily="34" charset="0"/>
              </a:rPr>
              <a:t>Touch</a:t>
            </a:r>
            <a:r>
              <a:rPr lang="en-US" altLang="pl-PL" sz="2000" b="1" dirty="0">
                <a:solidFill>
                  <a:schemeClr val="tx1">
                    <a:lumMod val="65000"/>
                    <a:lumOff val="35000"/>
                  </a:schemeClr>
                </a:solidFill>
                <a:latin typeface="Arial" panose="020B0604020202020204" pitchFamily="34" charset="0"/>
              </a:rPr>
              <a:t>: </a:t>
            </a:r>
          </a:p>
          <a:p>
            <a:pPr marL="342900" indent="-342900">
              <a:spcBef>
                <a:spcPct val="0"/>
              </a:spcBef>
              <a:buFont typeface="Arial" panose="020B0604020202020204" pitchFamily="34" charset="0"/>
              <a:buChar char="•"/>
            </a:pPr>
            <a:r>
              <a:rPr lang="pl-PL" altLang="pl-PL" sz="2000" dirty="0">
                <a:solidFill>
                  <a:schemeClr val="tx1">
                    <a:lumMod val="65000"/>
                    <a:lumOff val="35000"/>
                  </a:schemeClr>
                </a:solidFill>
                <a:latin typeface="Arial" panose="020B0604020202020204" pitchFamily="34" charset="0"/>
              </a:rPr>
              <a:t>dotykowy</a:t>
            </a:r>
            <a:r>
              <a:rPr lang="pl-PL" altLang="pl-PL" sz="2000" b="1" dirty="0">
                <a:solidFill>
                  <a:schemeClr val="tx1">
                    <a:lumMod val="65000"/>
                    <a:lumOff val="35000"/>
                  </a:schemeClr>
                </a:solidFill>
                <a:latin typeface="Arial" panose="020B0604020202020204" pitchFamily="34" charset="0"/>
              </a:rPr>
              <a:t> </a:t>
            </a:r>
            <a:r>
              <a:rPr lang="pl-PL" altLang="pl-PL" sz="2000" dirty="0">
                <a:solidFill>
                  <a:schemeClr val="tx1">
                    <a:lumMod val="65000"/>
                    <a:lumOff val="35000"/>
                  </a:schemeClr>
                </a:solidFill>
                <a:latin typeface="Arial" panose="020B0604020202020204" pitchFamily="34" charset="0"/>
              </a:rPr>
              <a:t>ekran LCD 21” lub 32” </a:t>
            </a:r>
          </a:p>
          <a:p>
            <a:pPr marL="342900" indent="-342900">
              <a:spcBef>
                <a:spcPct val="0"/>
              </a:spcBef>
              <a:buFont typeface="Arial" panose="020B0604020202020204" pitchFamily="34" charset="0"/>
              <a:buChar char="•"/>
            </a:pPr>
            <a:r>
              <a:rPr lang="pl-PL" altLang="pl-PL" sz="2000" dirty="0">
                <a:solidFill>
                  <a:schemeClr val="tx1">
                    <a:lumMod val="65000"/>
                    <a:lumOff val="35000"/>
                  </a:schemeClr>
                </a:solidFill>
                <a:latin typeface="Arial" panose="020B0604020202020204" pitchFamily="34" charset="0"/>
              </a:rPr>
              <a:t>możliwość dowolnej ilości konfiguracji napojów</a:t>
            </a:r>
          </a:p>
          <a:p>
            <a:pPr marL="342900" indent="-342900">
              <a:spcBef>
                <a:spcPct val="0"/>
              </a:spcBef>
              <a:buFont typeface="Arial" panose="020B0604020202020204" pitchFamily="34" charset="0"/>
              <a:buChar char="•"/>
            </a:pPr>
            <a:r>
              <a:rPr lang="pl-PL" altLang="pl-PL" sz="2000" dirty="0">
                <a:solidFill>
                  <a:schemeClr val="tx1">
                    <a:lumMod val="65000"/>
                    <a:lumOff val="35000"/>
                  </a:schemeClr>
                </a:solidFill>
                <a:latin typeface="Arial" panose="020B0604020202020204" pitchFamily="34" charset="0"/>
              </a:rPr>
              <a:t>możliwość odtwarzania plików multimedialnych</a:t>
            </a:r>
          </a:p>
          <a:p>
            <a:pPr marL="342900" indent="-342900">
              <a:spcBef>
                <a:spcPct val="0"/>
              </a:spcBef>
              <a:buFont typeface="Arial" panose="020B0604020202020204" pitchFamily="34" charset="0"/>
              <a:buChar char="•"/>
            </a:pPr>
            <a:r>
              <a:rPr lang="pl-PL" altLang="pl-PL" sz="2000" dirty="0">
                <a:solidFill>
                  <a:schemeClr val="tx1">
                    <a:lumMod val="65000"/>
                    <a:lumOff val="35000"/>
                  </a:schemeClr>
                </a:solidFill>
                <a:latin typeface="Arial" panose="020B0604020202020204" pitchFamily="34" charset="0"/>
              </a:rPr>
              <a:t>wbudowany panel alfanumeryczny lub opcjonalny LCD 7" do udostępniania zdjęć, wideo i informacji o produkcie </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54" y="1224366"/>
            <a:ext cx="1184275" cy="1058863"/>
          </a:xfrm>
          <a:prstGeom prst="rect">
            <a:avLst/>
          </a:prstGeom>
          <a:noFill/>
          <a:ln>
            <a:noFill/>
          </a:ln>
          <a:effectLst>
            <a:outerShdw dist="139498"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91" y="2960529"/>
            <a:ext cx="863600" cy="1081087"/>
          </a:xfrm>
          <a:prstGeom prst="rect">
            <a:avLst/>
          </a:prstGeom>
          <a:noFill/>
          <a:ln>
            <a:noFill/>
          </a:ln>
          <a:effectLst>
            <a:outerShdw dist="139498"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60" y="4718916"/>
            <a:ext cx="1008062" cy="1146175"/>
          </a:xfrm>
          <a:prstGeom prst="rect">
            <a:avLst/>
          </a:prstGeom>
          <a:noFill/>
          <a:ln>
            <a:noFill/>
          </a:ln>
          <a:effectLst>
            <a:outerShdw dist="139498"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7" name="Przycisk akcji: Powrót 6">
            <a:hlinkClick r:id="rId5"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Do przodu lub Następny 8">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807157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9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1734401" y="271690"/>
            <a:ext cx="8648056" cy="584775"/>
          </a:xfrm>
          <a:prstGeom prst="rect">
            <a:avLst/>
          </a:prstGeom>
          <a:noFill/>
        </p:spPr>
        <p:txBody>
          <a:bodyPr wrap="square" rtlCol="0">
            <a:spAutoFit/>
          </a:bodyPr>
          <a:lstStyle/>
          <a:p>
            <a:pPr algn="ctr"/>
            <a:r>
              <a:rPr lang="pl-PL" altLang="pl-PL" sz="3200" b="1" dirty="0">
                <a:solidFill>
                  <a:schemeClr val="tx1">
                    <a:lumMod val="65000"/>
                    <a:lumOff val="35000"/>
                  </a:schemeClr>
                </a:solidFill>
                <a:latin typeface="Arial" panose="020B0604020202020204" pitchFamily="34" charset="0"/>
              </a:rPr>
              <a:t>Przykładowe zestawienia maszyn  BIANCHI</a:t>
            </a: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03" y="1348353"/>
            <a:ext cx="3719594" cy="4938578"/>
          </a:xfrm>
          <a:prstGeom prst="rect">
            <a:avLst/>
          </a:prstGeom>
          <a:noFill/>
          <a:ln>
            <a:noFill/>
          </a:ln>
          <a:effectLst>
            <a:outerShdw dist="139498" dir="2700000" algn="ctr" rotWithShape="0">
              <a:srgbClr val="333333">
                <a:alpha val="65018"/>
              </a:srgbClr>
            </a:outerShdw>
            <a:reflection blurRad="6350" stA="52000" endA="300" endPos="350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4" name="pole tekstowe 3"/>
          <p:cNvSpPr txBox="1"/>
          <p:nvPr/>
        </p:nvSpPr>
        <p:spPr>
          <a:xfrm>
            <a:off x="5005953" y="3263534"/>
            <a:ext cx="4308529" cy="538609"/>
          </a:xfrm>
          <a:prstGeom prst="rect">
            <a:avLst/>
          </a:prstGeom>
          <a:noFill/>
        </p:spPr>
        <p:txBody>
          <a:bodyPr wrap="square" rtlCol="0">
            <a:spAutoFit/>
          </a:bodyPr>
          <a:lstStyle/>
          <a:p>
            <a:r>
              <a:rPr lang="pl-PL" altLang="pl-PL" sz="2000" dirty="0">
                <a:solidFill>
                  <a:schemeClr val="tx1">
                    <a:lumMod val="65000"/>
                    <a:lumOff val="35000"/>
                  </a:schemeClr>
                </a:solidFill>
                <a:latin typeface="Arial" panose="020B0604020202020204" pitchFamily="34" charset="0"/>
              </a:rPr>
              <a:t>LEI 600 Standard + ARIA L Master </a:t>
            </a:r>
            <a:r>
              <a:rPr lang="pl-PL" altLang="pl-PL" sz="2900" b="1" dirty="0">
                <a:solidFill>
                  <a:schemeClr val="tx1">
                    <a:lumMod val="65000"/>
                    <a:lumOff val="35000"/>
                  </a:schemeClr>
                </a:solidFill>
                <a:latin typeface="Arial" panose="020B0604020202020204" pitchFamily="34" charset="0"/>
              </a:rPr>
              <a:t>*</a:t>
            </a:r>
          </a:p>
        </p:txBody>
      </p:sp>
      <p:sp>
        <p:nvSpPr>
          <p:cNvPr id="5" name="Przycisk akcji: Powrót 4">
            <a:hlinkClick r:id="rId3"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464026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3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16" y="1286360"/>
            <a:ext cx="4355023" cy="5006760"/>
          </a:xfrm>
          <a:prstGeom prst="rect">
            <a:avLst/>
          </a:prstGeom>
          <a:noFill/>
          <a:ln>
            <a:noFill/>
          </a:ln>
          <a:effectLst>
            <a:outerShdw dist="139498" dir="2700000" algn="ctr" rotWithShape="0">
              <a:srgbClr val="333333">
                <a:alpha val="65018"/>
              </a:srgbClr>
            </a:outerShdw>
            <a:reflection blurRad="6350" stA="52000" endA="300" endPos="350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3" name="pole tekstowe 2"/>
          <p:cNvSpPr txBox="1"/>
          <p:nvPr/>
        </p:nvSpPr>
        <p:spPr>
          <a:xfrm>
            <a:off x="1921790" y="340962"/>
            <a:ext cx="8663553" cy="584775"/>
          </a:xfrm>
          <a:prstGeom prst="rect">
            <a:avLst/>
          </a:prstGeom>
          <a:noFill/>
        </p:spPr>
        <p:txBody>
          <a:bodyPr wrap="square" rtlCol="0">
            <a:spAutoFit/>
          </a:bodyPr>
          <a:lstStyle/>
          <a:p>
            <a:pPr algn="ctr"/>
            <a:r>
              <a:rPr lang="pl-PL" altLang="pl-PL" sz="3200" b="1" dirty="0">
                <a:solidFill>
                  <a:schemeClr val="tx1">
                    <a:lumMod val="65000"/>
                    <a:lumOff val="35000"/>
                  </a:schemeClr>
                </a:solidFill>
                <a:latin typeface="Arial" panose="020B0604020202020204" pitchFamily="34" charset="0"/>
              </a:rPr>
              <a:t>Przykładowe zestawienia maszyn  BIANCHI</a:t>
            </a:r>
          </a:p>
        </p:txBody>
      </p:sp>
      <p:sp>
        <p:nvSpPr>
          <p:cNvPr id="4" name="pole tekstowe 3"/>
          <p:cNvSpPr txBox="1"/>
          <p:nvPr/>
        </p:nvSpPr>
        <p:spPr>
          <a:xfrm>
            <a:off x="5579390" y="3177153"/>
            <a:ext cx="4494509" cy="400110"/>
          </a:xfrm>
          <a:prstGeom prst="rect">
            <a:avLst/>
          </a:prstGeom>
          <a:noFill/>
        </p:spPr>
        <p:txBody>
          <a:bodyPr wrap="square" rtlCol="0">
            <a:spAutoFit/>
          </a:bodyPr>
          <a:lstStyle/>
          <a:p>
            <a:r>
              <a:rPr lang="pl-PL" altLang="pl-PL" sz="2000" dirty="0">
                <a:solidFill>
                  <a:schemeClr val="tx1">
                    <a:lumMod val="65000"/>
                    <a:lumOff val="35000"/>
                  </a:schemeClr>
                </a:solidFill>
                <a:latin typeface="Arial" panose="020B0604020202020204" pitchFamily="34" charset="0"/>
              </a:rPr>
              <a:t>Lei 700 Plus + Vista L Master </a:t>
            </a:r>
            <a:r>
              <a:rPr lang="pl-PL" altLang="pl-PL" sz="2000" dirty="0" err="1">
                <a:solidFill>
                  <a:schemeClr val="tx1">
                    <a:lumMod val="65000"/>
                    <a:lumOff val="35000"/>
                  </a:schemeClr>
                </a:solidFill>
                <a:latin typeface="Arial" panose="020B0604020202020204" pitchFamily="34" charset="0"/>
              </a:rPr>
              <a:t>Touch</a:t>
            </a:r>
            <a:r>
              <a:rPr lang="pl-PL" altLang="pl-PL" sz="2000" dirty="0">
                <a:solidFill>
                  <a:schemeClr val="tx1">
                    <a:lumMod val="65000"/>
                    <a:lumOff val="35000"/>
                  </a:schemeClr>
                </a:solidFill>
                <a:latin typeface="Arial" panose="020B0604020202020204" pitchFamily="34" charset="0"/>
              </a:rPr>
              <a:t> '7</a:t>
            </a:r>
          </a:p>
        </p:txBody>
      </p:sp>
      <p:sp>
        <p:nvSpPr>
          <p:cNvPr id="5" name="Przycisk akcji: Powrót 4">
            <a:hlinkClick r:id="rId3"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Wstecz lub Poprzedni 5">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916640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1937288" y="294468"/>
            <a:ext cx="8725546" cy="584775"/>
          </a:xfrm>
          <a:prstGeom prst="rect">
            <a:avLst/>
          </a:prstGeom>
          <a:noFill/>
        </p:spPr>
        <p:txBody>
          <a:bodyPr wrap="square" rtlCol="0">
            <a:spAutoFit/>
          </a:bodyPr>
          <a:lstStyle/>
          <a:p>
            <a:pPr algn="ctr"/>
            <a:r>
              <a:rPr lang="pl-PL" altLang="pl-PL" sz="3200" b="1" dirty="0">
                <a:solidFill>
                  <a:schemeClr val="tx1">
                    <a:lumMod val="65000"/>
                    <a:lumOff val="35000"/>
                  </a:schemeClr>
                </a:solidFill>
                <a:latin typeface="Arial" panose="020B0604020202020204" pitchFamily="34" charset="0"/>
              </a:rPr>
              <a:t>Przykładowe zestawienia maszyn  BIANCHI</a:t>
            </a:r>
          </a:p>
        </p:txBody>
      </p:sp>
      <p:sp>
        <p:nvSpPr>
          <p:cNvPr id="3" name="pole tekstowe 2"/>
          <p:cNvSpPr txBox="1"/>
          <p:nvPr/>
        </p:nvSpPr>
        <p:spPr>
          <a:xfrm>
            <a:off x="5393411" y="2991173"/>
            <a:ext cx="4339526" cy="400110"/>
          </a:xfrm>
          <a:prstGeom prst="rect">
            <a:avLst/>
          </a:prstGeom>
          <a:noFill/>
        </p:spPr>
        <p:txBody>
          <a:bodyPr wrap="square" rtlCol="0">
            <a:spAutoFit/>
          </a:bodyPr>
          <a:lstStyle/>
          <a:p>
            <a:pPr algn="ctr"/>
            <a:r>
              <a:rPr lang="pl-PL" altLang="pl-PL" sz="2000" dirty="0">
                <a:solidFill>
                  <a:schemeClr val="tx1">
                    <a:lumMod val="65000"/>
                    <a:lumOff val="35000"/>
                  </a:schemeClr>
                </a:solidFill>
                <a:latin typeface="Arial" panose="020B0604020202020204" pitchFamily="34" charset="0"/>
              </a:rPr>
              <a:t>Lei 700 </a:t>
            </a:r>
            <a:r>
              <a:rPr lang="pl-PL" altLang="pl-PL" sz="2000" dirty="0" err="1">
                <a:solidFill>
                  <a:schemeClr val="tx1">
                    <a:lumMod val="65000"/>
                    <a:lumOff val="35000"/>
                  </a:schemeClr>
                </a:solidFill>
                <a:latin typeface="Arial" panose="020B0604020202020204" pitchFamily="34" charset="0"/>
              </a:rPr>
              <a:t>Easy</a:t>
            </a:r>
            <a:r>
              <a:rPr lang="pl-PL" altLang="pl-PL" sz="2000" dirty="0">
                <a:solidFill>
                  <a:schemeClr val="tx1">
                    <a:lumMod val="65000"/>
                    <a:lumOff val="35000"/>
                  </a:schemeClr>
                </a:solidFill>
                <a:latin typeface="Arial" panose="020B0604020202020204" pitchFamily="34" charset="0"/>
              </a:rPr>
              <a:t>/Smart + ARIA L Master</a:t>
            </a:r>
          </a:p>
        </p:txBody>
      </p:sp>
      <p:grpSp>
        <p:nvGrpSpPr>
          <p:cNvPr id="4" name="Group 1"/>
          <p:cNvGrpSpPr>
            <a:grpSpLocks/>
          </p:cNvGrpSpPr>
          <p:nvPr/>
        </p:nvGrpSpPr>
        <p:grpSpPr bwMode="auto">
          <a:xfrm>
            <a:off x="737569" y="1239864"/>
            <a:ext cx="4318000" cy="5083443"/>
            <a:chOff x="2876" y="845"/>
            <a:chExt cx="2720" cy="2946"/>
          </a:xfrm>
          <a:effectLst>
            <a:outerShdw blurRad="50800" dist="38100" dir="5400000" algn="t" rotWithShape="0">
              <a:prstClr val="black">
                <a:alpha val="40000"/>
              </a:prstClr>
            </a:outerShdw>
            <a:reflection blurRad="6350" stA="52000" endA="300" endPos="35000" dir="5400000" sy="-100000" algn="bl" rotWithShape="0"/>
          </a:effectLst>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 y="845"/>
              <a:ext cx="1226" cy="2946"/>
            </a:xfrm>
            <a:prstGeom prst="rect">
              <a:avLst/>
            </a:prstGeom>
            <a:noFill/>
            <a:ln>
              <a:noFill/>
            </a:ln>
            <a:effectLst>
              <a:outerShdw algn="ctr" rotWithShape="0">
                <a:srgbClr val="000000">
                  <a:alpha val="70015"/>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 y="845"/>
              <a:ext cx="1517" cy="2946"/>
            </a:xfrm>
            <a:prstGeom prst="rect">
              <a:avLst/>
            </a:prstGeom>
            <a:noFill/>
            <a:ln>
              <a:noFill/>
            </a:ln>
            <a:effectLst>
              <a:outerShdw algn="ctr" rotWithShape="0">
                <a:srgbClr val="000000">
                  <a:alpha val="70015"/>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grpSp>
      <p:sp>
        <p:nvSpPr>
          <p:cNvPr id="7" name="Przycisk akcji: Powrót 6">
            <a:hlinkClick r:id="rId4"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2785178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2298981" y="542440"/>
            <a:ext cx="6323308" cy="584775"/>
          </a:xfrm>
          <a:prstGeom prst="rect">
            <a:avLst/>
          </a:prstGeom>
          <a:noFill/>
        </p:spPr>
        <p:txBody>
          <a:bodyPr wrap="square" rtlCol="0">
            <a:spAutoFit/>
          </a:bodyPr>
          <a:lstStyle/>
          <a:p>
            <a:pPr algn="ctr"/>
            <a:r>
              <a:rPr lang="pl-PL" altLang="pl-PL" sz="3200" b="1" dirty="0">
                <a:solidFill>
                  <a:schemeClr val="tx1">
                    <a:lumMod val="65000"/>
                    <a:lumOff val="35000"/>
                  </a:schemeClr>
                </a:solidFill>
                <a:latin typeface="Arial" panose="020B0604020202020204" pitchFamily="34" charset="0"/>
              </a:rPr>
              <a:t>Automaty TABLE TOP </a:t>
            </a:r>
            <a:r>
              <a:rPr lang="pl-PL" altLang="pl-PL" sz="3200" dirty="0">
                <a:solidFill>
                  <a:schemeClr val="tx1">
                    <a:lumMod val="65000"/>
                    <a:lumOff val="35000"/>
                  </a:schemeClr>
                </a:solidFill>
                <a:latin typeface="Arial" panose="020B0604020202020204" pitchFamily="34" charset="0"/>
              </a:rPr>
              <a:t>- </a:t>
            </a:r>
            <a:r>
              <a:rPr lang="pl-PL" altLang="pl-PL" sz="2800" dirty="0">
                <a:solidFill>
                  <a:schemeClr val="tx1">
                    <a:lumMod val="65000"/>
                    <a:lumOff val="35000"/>
                  </a:schemeClr>
                </a:solidFill>
                <a:latin typeface="Arial" panose="020B0604020202020204" pitchFamily="34" charset="0"/>
              </a:rPr>
              <a:t>Biurowe</a:t>
            </a:r>
            <a:endParaRPr lang="pl-PL" altLang="pl-PL" sz="2800" b="1" dirty="0">
              <a:solidFill>
                <a:schemeClr val="tx1">
                  <a:lumMod val="65000"/>
                  <a:lumOff val="35000"/>
                </a:schemeClr>
              </a:solidFill>
              <a:latin typeface="Arial" panose="020B0604020202020204" pitchFamily="34" charset="0"/>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49" y="2133600"/>
            <a:ext cx="2034045" cy="37712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078" y="1844298"/>
            <a:ext cx="5686425" cy="43596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877" y="1844299"/>
            <a:ext cx="2015452" cy="4060555"/>
          </a:xfrm>
          <a:prstGeom prst="rect">
            <a:avLst/>
          </a:prstGeom>
          <a:noFill/>
          <a:ln>
            <a:noFill/>
          </a:ln>
          <a:effectLst>
            <a:outerShdw dist="139498"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6" name="pole tekstowe 5"/>
          <p:cNvSpPr txBox="1"/>
          <p:nvPr/>
        </p:nvSpPr>
        <p:spPr>
          <a:xfrm>
            <a:off x="1051999" y="6203929"/>
            <a:ext cx="1441344" cy="338554"/>
          </a:xfrm>
          <a:prstGeom prst="rect">
            <a:avLst/>
          </a:prstGeom>
          <a:noFill/>
        </p:spPr>
        <p:txBody>
          <a:bodyPr wrap="square" rtlCol="0">
            <a:spAutoFit/>
          </a:bodyPr>
          <a:lstStyle/>
          <a:p>
            <a:pPr algn="ctr"/>
            <a:r>
              <a:rPr lang="pl-PL" altLang="pl-PL" sz="1600" b="1" dirty="0">
                <a:solidFill>
                  <a:schemeClr val="tx1">
                    <a:lumMod val="65000"/>
                    <a:lumOff val="35000"/>
                  </a:schemeClr>
                </a:solidFill>
                <a:latin typeface="Arial" panose="020B0604020202020204" pitchFamily="34" charset="0"/>
              </a:rPr>
              <a:t>GAIA Style</a:t>
            </a:r>
          </a:p>
        </p:txBody>
      </p:sp>
      <p:sp>
        <p:nvSpPr>
          <p:cNvPr id="7" name="pole tekstowe 6"/>
          <p:cNvSpPr txBox="1"/>
          <p:nvPr/>
        </p:nvSpPr>
        <p:spPr>
          <a:xfrm>
            <a:off x="4269447" y="6203929"/>
            <a:ext cx="1720311" cy="338554"/>
          </a:xfrm>
          <a:prstGeom prst="rect">
            <a:avLst/>
          </a:prstGeom>
          <a:noFill/>
        </p:spPr>
        <p:txBody>
          <a:bodyPr wrap="square" rtlCol="0">
            <a:spAutoFit/>
          </a:bodyPr>
          <a:lstStyle/>
          <a:p>
            <a:pPr algn="ctr"/>
            <a:r>
              <a:rPr lang="pl-PL" altLang="pl-PL" sz="1600" b="1" dirty="0">
                <a:solidFill>
                  <a:schemeClr val="tx1">
                    <a:lumMod val="65000"/>
                    <a:lumOff val="35000"/>
                  </a:schemeClr>
                </a:solidFill>
                <a:latin typeface="Arial" panose="020B0604020202020204" pitchFamily="34" charset="0"/>
              </a:rPr>
              <a:t>GAIA </a:t>
            </a:r>
            <a:r>
              <a:rPr lang="pl-PL" altLang="pl-PL" sz="1600" b="1" dirty="0" err="1">
                <a:solidFill>
                  <a:schemeClr val="tx1">
                    <a:lumMod val="65000"/>
                    <a:lumOff val="35000"/>
                  </a:schemeClr>
                </a:solidFill>
                <a:latin typeface="Arial" panose="020B0604020202020204" pitchFamily="34" charset="0"/>
              </a:rPr>
              <a:t>Touch</a:t>
            </a:r>
            <a:endParaRPr lang="pl-PL" altLang="pl-PL" sz="1600" b="1" dirty="0">
              <a:solidFill>
                <a:schemeClr val="tx1">
                  <a:lumMod val="65000"/>
                  <a:lumOff val="35000"/>
                </a:schemeClr>
              </a:solidFill>
              <a:latin typeface="Arial" panose="020B0604020202020204" pitchFamily="34" charset="0"/>
            </a:endParaRPr>
          </a:p>
        </p:txBody>
      </p:sp>
      <p:sp>
        <p:nvSpPr>
          <p:cNvPr id="8" name="pole tekstowe 7"/>
          <p:cNvSpPr txBox="1"/>
          <p:nvPr/>
        </p:nvSpPr>
        <p:spPr>
          <a:xfrm>
            <a:off x="7831876" y="6208536"/>
            <a:ext cx="1580827" cy="338554"/>
          </a:xfrm>
          <a:prstGeom prst="rect">
            <a:avLst/>
          </a:prstGeom>
          <a:noFill/>
        </p:spPr>
        <p:txBody>
          <a:bodyPr wrap="square" rtlCol="0">
            <a:spAutoFit/>
          </a:bodyPr>
          <a:lstStyle/>
          <a:p>
            <a:pPr algn="ctr"/>
            <a:r>
              <a:rPr lang="pl-PL" altLang="pl-PL" sz="1600" b="1" dirty="0">
                <a:solidFill>
                  <a:schemeClr val="tx1">
                    <a:lumMod val="65000"/>
                    <a:lumOff val="35000"/>
                  </a:schemeClr>
                </a:solidFill>
                <a:latin typeface="Arial" panose="020B0604020202020204" pitchFamily="34" charset="0"/>
              </a:rPr>
              <a:t>LEI SA instant</a:t>
            </a:r>
          </a:p>
        </p:txBody>
      </p:sp>
      <p:sp>
        <p:nvSpPr>
          <p:cNvPr id="9" name="Przycisk akcji: Powrót 8">
            <a:hlinkClick r:id="rId5"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Wstecz lub Poprzedni 9">
            <a:hlinkClick r:id="rId5" action="ppaction://hlinksldjump"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zycisk akcji: Do przodu lub Następny 10">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1101304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6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3235799" y="309966"/>
            <a:ext cx="4618496" cy="646331"/>
          </a:xfrm>
          <a:prstGeom prst="rect">
            <a:avLst/>
          </a:prstGeom>
          <a:noFill/>
        </p:spPr>
        <p:txBody>
          <a:bodyPr wrap="square" rtlCol="0">
            <a:spAutoFit/>
          </a:bodyPr>
          <a:lstStyle/>
          <a:p>
            <a:pPr algn="ctr"/>
            <a:r>
              <a:rPr lang="pl-PL" altLang="pl-PL" sz="3600" b="1" dirty="0">
                <a:solidFill>
                  <a:schemeClr val="tx1">
                    <a:lumMod val="65000"/>
                    <a:lumOff val="35000"/>
                  </a:schemeClr>
                </a:solidFill>
                <a:latin typeface="Arial" panose="020B0604020202020204" pitchFamily="34" charset="0"/>
              </a:rPr>
              <a:t>GAIA Style, </a:t>
            </a:r>
            <a:r>
              <a:rPr lang="pl-PL" altLang="pl-PL" sz="3600" b="1" dirty="0" err="1">
                <a:solidFill>
                  <a:schemeClr val="tx1">
                    <a:lumMod val="65000"/>
                    <a:lumOff val="35000"/>
                  </a:schemeClr>
                </a:solidFill>
                <a:latin typeface="Arial" panose="020B0604020202020204" pitchFamily="34" charset="0"/>
              </a:rPr>
              <a:t>Touch</a:t>
            </a:r>
            <a:endParaRPr lang="pl-PL" altLang="pl-PL" sz="3600" b="1" dirty="0">
              <a:solidFill>
                <a:schemeClr val="tx1">
                  <a:lumMod val="65000"/>
                  <a:lumOff val="35000"/>
                </a:schemeClr>
              </a:solidFill>
              <a:latin typeface="Arial" panose="020B0604020202020204" pitchFamily="34" charset="0"/>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6" y="2331170"/>
            <a:ext cx="3113429" cy="34660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265" y="1358330"/>
            <a:ext cx="1752634" cy="3776360"/>
          </a:xfrm>
          <a:prstGeom prst="rect">
            <a:avLst/>
          </a:prstGeom>
          <a:noFill/>
          <a:ln>
            <a:noFill/>
          </a:ln>
          <a:effectLst>
            <a:outerShdw dist="139498"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5" name="pole tekstowe 4"/>
          <p:cNvSpPr txBox="1"/>
          <p:nvPr/>
        </p:nvSpPr>
        <p:spPr>
          <a:xfrm>
            <a:off x="6090834" y="1476795"/>
            <a:ext cx="4510006" cy="3539430"/>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Automat </a:t>
            </a:r>
            <a:r>
              <a:rPr lang="pl-PL" altLang="pl-PL" sz="1600" dirty="0" err="1">
                <a:solidFill>
                  <a:schemeClr val="tx1">
                    <a:lumMod val="65000"/>
                    <a:lumOff val="35000"/>
                  </a:schemeClr>
                </a:solidFill>
                <a:latin typeface="Arial" panose="020B0604020202020204" pitchFamily="34" charset="0"/>
              </a:rPr>
              <a:t>nablatowy</a:t>
            </a:r>
            <a:r>
              <a:rPr lang="pl-PL" altLang="pl-PL" sz="1600" dirty="0">
                <a:solidFill>
                  <a:schemeClr val="tx1">
                    <a:lumMod val="65000"/>
                    <a:lumOff val="35000"/>
                  </a:schemeClr>
                </a:solidFill>
                <a:latin typeface="Arial" panose="020B0604020202020204" pitchFamily="34" charset="0"/>
              </a:rPr>
              <a:t> na kawę ziarnistą lub na kawę instant</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3 pojemniki na produkty</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8 przycisków wyboru</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Pełna mobilność automatu</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Profesjonalna maszyna: wszystkie elementy grupy kawowej (</a:t>
            </a:r>
            <a:r>
              <a:rPr lang="pl-PL" altLang="pl-PL" sz="1600" dirty="0" err="1">
                <a:solidFill>
                  <a:schemeClr val="tx1">
                    <a:lumMod val="65000"/>
                    <a:lumOff val="35000"/>
                  </a:schemeClr>
                </a:solidFill>
                <a:latin typeface="Arial" panose="020B0604020202020204" pitchFamily="34" charset="0"/>
              </a:rPr>
              <a:t>zaparzacz</a:t>
            </a:r>
            <a:r>
              <a:rPr lang="pl-PL" altLang="pl-PL" sz="1600" dirty="0">
                <a:solidFill>
                  <a:schemeClr val="tx1">
                    <a:lumMod val="65000"/>
                    <a:lumOff val="35000"/>
                  </a:schemeClr>
                </a:solidFill>
                <a:latin typeface="Arial" panose="020B0604020202020204" pitchFamily="34" charset="0"/>
              </a:rPr>
              <a:t>, młynek, miksery) są takie same jak w dużych automatach</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Przystosowany do wydawania dużych ilości porcji</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Wersja TOUCH z ’7 calowym ekranem dotykowym </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Wymiary: wys.65cm, szer. 31 cm, gł.47,5 cm</a:t>
            </a:r>
          </a:p>
          <a:p>
            <a:pPr marL="285750" indent="-285750">
              <a:spcBef>
                <a:spcPct val="0"/>
              </a:spcBef>
              <a:buFont typeface="Arial" panose="020B0604020202020204" pitchFamily="34" charset="0"/>
              <a:buChar char="•"/>
            </a:pPr>
            <a:r>
              <a:rPr lang="pl-PL" altLang="pl-PL" sz="1600" dirty="0">
                <a:solidFill>
                  <a:schemeClr val="tx1">
                    <a:lumMod val="65000"/>
                    <a:lumOff val="35000"/>
                  </a:schemeClr>
                </a:solidFill>
                <a:latin typeface="Arial" panose="020B0604020202020204" pitchFamily="34" charset="0"/>
              </a:rPr>
              <a:t>Waga 25 kg</a:t>
            </a:r>
          </a:p>
        </p:txBody>
      </p:sp>
      <p:sp>
        <p:nvSpPr>
          <p:cNvPr id="6" name="Przycisk akcji: Powrót 5">
            <a:hlinkClick r:id="rId4"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Wstecz lub Poprzedni 6">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6909821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3073" name="Picture 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408" y="0"/>
            <a:ext cx="54863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144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r>
            <a:br>
              <a:rPr kumimoji="0" lang="pl-PL" altLang="pl-P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3" name="Przycisk akcji: Do przodu lub Następny 2">
            <a:hlinkClick r:id="rId3" action="ppaction://hlinksldjump" highlightClick="1"/>
            <a:hlinkHover r:id="rId3" action="ppaction://hlinksldjump"/>
          </p:cNvPr>
          <p:cNvSpPr/>
          <p:nvPr/>
        </p:nvSpPr>
        <p:spPr>
          <a:xfrm>
            <a:off x="6214820" y="6276814"/>
            <a:ext cx="403209" cy="433952"/>
          </a:xfrm>
          <a:prstGeom prst="actionButtonForwardNex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85718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p:cTn id="7" dur="500" fill="hold"/>
                                        <p:tgtEl>
                                          <p:spTgt spid="3073"/>
                                        </p:tgtEl>
                                        <p:attrNameLst>
                                          <p:attrName>ppt_w</p:attrName>
                                        </p:attrNameLst>
                                      </p:cBhvr>
                                      <p:tavLst>
                                        <p:tav tm="0">
                                          <p:val>
                                            <p:fltVal val="0"/>
                                          </p:val>
                                        </p:tav>
                                        <p:tav tm="100000">
                                          <p:val>
                                            <p:strVal val="#ppt_w"/>
                                          </p:val>
                                        </p:tav>
                                      </p:tavLst>
                                    </p:anim>
                                    <p:anim calcmode="lin" valueType="num">
                                      <p:cBhvr>
                                        <p:cTn id="8" dur="500" fill="hold"/>
                                        <p:tgtEl>
                                          <p:spTgt spid="3073"/>
                                        </p:tgtEl>
                                        <p:attrNameLst>
                                          <p:attrName>ppt_h</p:attrName>
                                        </p:attrNameLst>
                                      </p:cBhvr>
                                      <p:tavLst>
                                        <p:tav tm="0">
                                          <p:val>
                                            <p:fltVal val="0"/>
                                          </p:val>
                                        </p:tav>
                                        <p:tav tm="100000">
                                          <p:val>
                                            <p:strVal val="#ppt_h"/>
                                          </p:val>
                                        </p:tav>
                                      </p:tavLst>
                                    </p:anim>
                                    <p:animEffect transition="in" filter="fade">
                                      <p:cBhvr>
                                        <p:cTn id="9"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t="6000" r="-11000" b="-25000"/>
          </a:stretch>
        </a:blip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329" y="294469"/>
            <a:ext cx="1807335" cy="1189440"/>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Prostokąt 3"/>
          <p:cNvSpPr/>
          <p:nvPr/>
        </p:nvSpPr>
        <p:spPr>
          <a:xfrm>
            <a:off x="3952068" y="135136"/>
            <a:ext cx="7218276" cy="1661993"/>
          </a:xfrm>
          <a:prstGeom prst="rect">
            <a:avLst/>
          </a:prstGeom>
          <a:noFill/>
          <a:ln>
            <a:noFill/>
          </a:ln>
          <a:effectLst>
            <a:outerShdw blurRad="50800" dist="38100" dir="8100000" algn="tr" rotWithShape="0">
              <a:prstClr val="black">
                <a:alpha val="40000"/>
              </a:prstClr>
            </a:outerShdw>
          </a:effectLst>
        </p:spPr>
        <p:txBody>
          <a:bodyPr wrap="square" lIns="91440" tIns="45720" rIns="91440" bIns="45720">
            <a:spAutoFit/>
          </a:bodyPr>
          <a:lstStyle/>
          <a:p>
            <a:pPr algn="ctr"/>
            <a:r>
              <a:rPr lang="pl-PL" sz="4800" b="1" i="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AUTOMATY SPRZEDAJĄCE</a:t>
            </a:r>
          </a:p>
          <a:p>
            <a:pPr algn="ctr"/>
            <a:r>
              <a:rPr lang="pl-PL" sz="5400" b="1" i="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ZIMNE NAPOJE</a:t>
            </a:r>
            <a:endParaRPr lang="pl-PL" sz="5400" b="1" i="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Przycisk akcji: Wstecz lub Poprzedni 4">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zycisk akcji: Do przodu lub Następny 5">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Powrót 7">
            <a:hlinkClick r:id="rId5"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664" y="1847319"/>
            <a:ext cx="2532946" cy="3541020"/>
          </a:xfrm>
          <a:prstGeom prst="rect">
            <a:avLst/>
          </a:prstGeom>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5250" y="2037388"/>
            <a:ext cx="2942605" cy="4101351"/>
          </a:xfrm>
          <a:prstGeom prst="rect">
            <a:avLst/>
          </a:prstGeom>
        </p:spPr>
      </p:pic>
      <p:pic>
        <p:nvPicPr>
          <p:cNvPr id="13" name="Obraz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2539" y="5388339"/>
            <a:ext cx="1064859" cy="445602"/>
          </a:xfrm>
          <a:prstGeom prst="rect">
            <a:avLst/>
          </a:prstGeom>
        </p:spPr>
      </p:pic>
    </p:spTree>
    <p:extLst>
      <p:ext uri="{BB962C8B-B14F-4D97-AF65-F5344CB8AC3E}">
        <p14:creationId xmlns:p14="http://schemas.microsoft.com/office/powerpoint/2010/main" val="309775674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14" y="1171633"/>
            <a:ext cx="2353692" cy="198619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598" y="5758302"/>
            <a:ext cx="775318" cy="775318"/>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797" y="5790619"/>
            <a:ext cx="1221547" cy="758645"/>
          </a:xfrm>
          <a:prstGeom prst="rect">
            <a:avLst/>
          </a:prstGeom>
        </p:spPr>
      </p:pic>
      <p:pic>
        <p:nvPicPr>
          <p:cNvPr id="10" name="Obraz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629" y="2954749"/>
            <a:ext cx="1030838" cy="981537"/>
          </a:xfrm>
          <a:prstGeom prst="rect">
            <a:avLst/>
          </a:prstGeom>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704" y="5726092"/>
            <a:ext cx="807527" cy="807527"/>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9676" y="4530656"/>
            <a:ext cx="996825" cy="830688"/>
          </a:xfrm>
          <a:prstGeom prst="rect">
            <a:avLst/>
          </a:prstGeom>
        </p:spPr>
      </p:pic>
      <p:pic>
        <p:nvPicPr>
          <p:cNvPr id="13" name="Obraz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284" y="4061870"/>
            <a:ext cx="1401392" cy="1401392"/>
          </a:xfrm>
          <a:prstGeom prst="rect">
            <a:avLst/>
          </a:prstGeom>
        </p:spPr>
      </p:pic>
      <p:pic>
        <p:nvPicPr>
          <p:cNvPr id="14" name="Obraz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2270" y="5726093"/>
            <a:ext cx="807527" cy="807527"/>
          </a:xfrm>
          <a:prstGeom prst="rect">
            <a:avLst/>
          </a:prstGeom>
        </p:spPr>
      </p:pic>
      <p:pic>
        <p:nvPicPr>
          <p:cNvPr id="15" name="Obraz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2250" y="4135656"/>
            <a:ext cx="2269023" cy="1106149"/>
          </a:xfrm>
          <a:prstGeom prst="rect">
            <a:avLst/>
          </a:prstGeom>
        </p:spPr>
      </p:pic>
      <p:pic>
        <p:nvPicPr>
          <p:cNvPr id="16" name="Obraz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2402" y="5475846"/>
            <a:ext cx="1058792" cy="1058792"/>
          </a:xfrm>
          <a:prstGeom prst="rect">
            <a:avLst/>
          </a:prstGeom>
        </p:spPr>
      </p:pic>
      <p:pic>
        <p:nvPicPr>
          <p:cNvPr id="17" name="Obraz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9035" y="2382982"/>
            <a:ext cx="1831856" cy="1257424"/>
          </a:xfrm>
          <a:prstGeom prst="rect">
            <a:avLst/>
          </a:prstGeom>
        </p:spPr>
      </p:pic>
      <p:pic>
        <p:nvPicPr>
          <p:cNvPr id="20" name="Obraz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3460" y="1131078"/>
            <a:ext cx="1899127" cy="1632307"/>
          </a:xfrm>
          <a:prstGeom prst="rect">
            <a:avLst/>
          </a:prstGeom>
        </p:spPr>
      </p:pic>
      <p:pic>
        <p:nvPicPr>
          <p:cNvPr id="21" name="Obraz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16844" y="4220542"/>
            <a:ext cx="1490547" cy="1537760"/>
          </a:xfrm>
          <a:prstGeom prst="rect">
            <a:avLst/>
          </a:prstGeom>
        </p:spPr>
      </p:pic>
      <p:sp>
        <p:nvSpPr>
          <p:cNvPr id="22" name="Prostokąt 21"/>
          <p:cNvSpPr/>
          <p:nvPr/>
        </p:nvSpPr>
        <p:spPr>
          <a:xfrm>
            <a:off x="3286535" y="320521"/>
            <a:ext cx="4981620" cy="923330"/>
          </a:xfrm>
          <a:prstGeom prst="rect">
            <a:avLst/>
          </a:prstGeom>
          <a:noFill/>
        </p:spPr>
        <p:txBody>
          <a:bodyPr wrap="none" lIns="91440" tIns="45720" rIns="91440" bIns="45720">
            <a:spAutoFit/>
          </a:bodyPr>
          <a:lstStyle/>
          <a:p>
            <a:pPr algn="ctr"/>
            <a:r>
              <a:rPr lang="pl-PL" sz="5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NASI DOSTAWCY</a:t>
            </a:r>
            <a:endParaRPr lang="pl-PL" sz="54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4" name="Obraz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99356" y="4132460"/>
            <a:ext cx="1700900" cy="1343386"/>
          </a:xfrm>
          <a:prstGeom prst="rect">
            <a:avLst/>
          </a:prstGeom>
        </p:spPr>
      </p:pic>
      <p:pic>
        <p:nvPicPr>
          <p:cNvPr id="25" name="Obraz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06149" y="1345006"/>
            <a:ext cx="1956375" cy="1956375"/>
          </a:xfrm>
          <a:prstGeom prst="rect">
            <a:avLst/>
          </a:prstGeom>
        </p:spPr>
      </p:pic>
      <p:pic>
        <p:nvPicPr>
          <p:cNvPr id="26" name="Obraz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51452" y="2802163"/>
            <a:ext cx="2132673" cy="1190329"/>
          </a:xfrm>
          <a:prstGeom prst="rect">
            <a:avLst/>
          </a:prstGeom>
        </p:spPr>
      </p:pic>
      <p:sp>
        <p:nvSpPr>
          <p:cNvPr id="28" name="Przycisk akcji: Powrót 27">
            <a:hlinkClick r:id="rId18"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zycisk akcji: Wstecz lub Poprzedni 28">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1695027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23000" b="-2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936224" y="708783"/>
            <a:ext cx="6149479" cy="858908"/>
          </a:xfrm>
          <a:effectLst>
            <a:reflection stA="45000" endPos="23000" dist="50800" dir="5400000" sy="-100000" algn="bl" rotWithShape="0"/>
          </a:effectLst>
        </p:spPr>
        <p:txBody>
          <a:bodyPr>
            <a:normAutofit/>
            <a:scene3d>
              <a:camera prst="orthographicFront"/>
              <a:lightRig rig="threePt" dir="t"/>
            </a:scene3d>
            <a:sp3d extrusionH="57150">
              <a:bevelT h="25400" prst="softRound"/>
            </a:sp3d>
          </a:bodyPr>
          <a:lstStyle/>
          <a:p>
            <a:r>
              <a:rPr lang="pl-PL" sz="5400" b="1" i="1" dirty="0">
                <a:solidFill>
                  <a:schemeClr val="tx1">
                    <a:lumMod val="75000"/>
                    <a:lumOff val="25000"/>
                  </a:schemeClr>
                </a:solidFill>
                <a:effectLst>
                  <a:glow rad="76200">
                    <a:schemeClr val="accent1">
                      <a:alpha val="98000"/>
                    </a:schemeClr>
                  </a:glow>
                  <a:outerShdw blurRad="38100" dist="38100" dir="2700000" algn="tl">
                    <a:srgbClr val="000000">
                      <a:alpha val="43137"/>
                    </a:srgbClr>
                  </a:outerShdw>
                  <a:reflection stA="45000" endPos="57000" dir="5400000" sy="-100000" algn="bl" rotWithShape="0"/>
                </a:effectLst>
                <a:latin typeface="Calibri" panose="020F0502020204030204" pitchFamily="34" charset="0"/>
                <a:cs typeface="Calibri" panose="020F0502020204030204" pitchFamily="34" charset="0"/>
              </a:rPr>
              <a:t>VENDING-BISTRO</a:t>
            </a:r>
          </a:p>
        </p:txBody>
      </p:sp>
      <p:sp>
        <p:nvSpPr>
          <p:cNvPr id="3" name="Podtytuł 2"/>
          <p:cNvSpPr>
            <a:spLocks noGrp="1"/>
          </p:cNvSpPr>
          <p:nvPr>
            <p:ph type="subTitle" idx="1"/>
          </p:nvPr>
        </p:nvSpPr>
        <p:spPr>
          <a:xfrm>
            <a:off x="511443" y="2199947"/>
            <a:ext cx="11337119" cy="2995508"/>
          </a:xfrm>
          <a:effectLst>
            <a:glow rad="114300">
              <a:schemeClr val="accent1">
                <a:lumMod val="40000"/>
                <a:lumOff val="60000"/>
                <a:alpha val="86000"/>
              </a:schemeClr>
            </a:glow>
            <a:reflection stA="48000" endPos="19000" dist="50800" dir="5400000" sy="-100000" algn="bl" rotWithShape="0"/>
          </a:effectLst>
        </p:spPr>
        <p:txBody>
          <a:bodyPr>
            <a:normAutofit/>
          </a:bodyPr>
          <a:lstStyle/>
          <a:p>
            <a:r>
              <a:rPr lang="pl-PL" sz="2800" b="1" i="1" dirty="0">
                <a:solidFill>
                  <a:schemeClr val="tx1">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pl-PL" sz="2800" b="1" i="1" dirty="0" smtClean="0">
                <a:solidFill>
                  <a:schemeClr val="tx1">
                    <a:lumMod val="50000"/>
                    <a:lumOff val="50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pl-PL" sz="2600" b="1" i="1" dirty="0" smtClean="0">
                <a:solidFill>
                  <a:schemeClr val="tx1">
                    <a:lumMod val="85000"/>
                    <a:lumOff val="15000"/>
                  </a:schemeClr>
                </a:solidFill>
                <a:latin typeface="+mj-lt"/>
                <a:cs typeface="Calibri Light" panose="020F0302020204030204" pitchFamily="34" charset="0"/>
              </a:rPr>
              <a:t>zajmuje </a:t>
            </a:r>
            <a:r>
              <a:rPr lang="pl-PL" sz="2600" b="1" i="1" dirty="0">
                <a:solidFill>
                  <a:schemeClr val="tx1">
                    <a:lumMod val="85000"/>
                    <a:lumOff val="15000"/>
                  </a:schemeClr>
                </a:solidFill>
                <a:latin typeface="+mj-lt"/>
                <a:cs typeface="Calibri Light" panose="020F0302020204030204" pitchFamily="34" charset="0"/>
              </a:rPr>
              <a:t>się instalowaniem i obsługą   automatów samosprzedających.</a:t>
            </a:r>
            <a:endParaRPr lang="pl-PL" sz="2600" b="1" i="1" cap="all" dirty="0">
              <a:solidFill>
                <a:schemeClr val="tx1">
                  <a:lumMod val="85000"/>
                  <a:lumOff val="15000"/>
                </a:schemeClr>
              </a:solidFill>
              <a:latin typeface="+mj-lt"/>
            </a:endParaRPr>
          </a:p>
          <a:p>
            <a:pPr algn="l" fontAlgn="t"/>
            <a:r>
              <a:rPr lang="pl-PL" b="1" i="1" u="sng" dirty="0">
                <a:solidFill>
                  <a:schemeClr val="tx1">
                    <a:lumMod val="85000"/>
                    <a:lumOff val="15000"/>
                  </a:schemeClr>
                </a:solidFill>
                <a:effectLst>
                  <a:reflection endPos="65000" dist="50800" dir="5400000" sy="-100000" algn="bl" rotWithShape="0"/>
                </a:effectLst>
                <a:latin typeface="+mj-lt"/>
              </a:rPr>
              <a:t> </a:t>
            </a:r>
            <a:r>
              <a:rPr lang="pl-PL" b="1" i="1" u="sng" dirty="0">
                <a:solidFill>
                  <a:schemeClr val="tx1">
                    <a:lumMod val="85000"/>
                    <a:lumOff val="15000"/>
                  </a:schemeClr>
                </a:solidFill>
                <a:effectLst>
                  <a:glow rad="203200">
                    <a:schemeClr val="accent1">
                      <a:alpha val="40000"/>
                    </a:schemeClr>
                  </a:glow>
                  <a:reflection endPos="65000" dist="50800" dir="5400000" sy="-100000" algn="bl" rotWithShape="0"/>
                </a:effectLst>
                <a:latin typeface="+mj-lt"/>
              </a:rPr>
              <a:t>JESTEŚMY INNOWACYJNI – SZYBCY – INDYWIDUALNI I </a:t>
            </a:r>
            <a:r>
              <a:rPr lang="pl-PL" b="1" i="1" u="sng" dirty="0" smtClean="0">
                <a:solidFill>
                  <a:schemeClr val="tx1">
                    <a:lumMod val="85000"/>
                    <a:lumOff val="15000"/>
                  </a:schemeClr>
                </a:solidFill>
                <a:effectLst>
                  <a:glow rad="203200">
                    <a:schemeClr val="accent1">
                      <a:alpha val="40000"/>
                    </a:schemeClr>
                  </a:glow>
                  <a:reflection endPos="65000" dist="50800" dir="5400000" sy="-100000" algn="bl" rotWithShape="0"/>
                </a:effectLst>
                <a:latin typeface="+mj-lt"/>
              </a:rPr>
              <a:t>MAMY BARDZO DOBRĄ </a:t>
            </a:r>
            <a:r>
              <a:rPr lang="pl-PL" b="1" i="1" u="sng" dirty="0">
                <a:solidFill>
                  <a:schemeClr val="tx1">
                    <a:lumMod val="85000"/>
                    <a:lumOff val="15000"/>
                  </a:schemeClr>
                </a:solidFill>
                <a:effectLst>
                  <a:glow rad="203200">
                    <a:schemeClr val="accent1">
                      <a:alpha val="40000"/>
                    </a:schemeClr>
                  </a:glow>
                  <a:reflection endPos="65000" dist="50800" dir="5400000" sy="-100000" algn="bl" rotWithShape="0"/>
                </a:effectLst>
                <a:latin typeface="+mj-lt"/>
              </a:rPr>
              <a:t>OFERTĘ!</a:t>
            </a:r>
          </a:p>
          <a:p>
            <a:pPr algn="l" fontAlgn="t"/>
            <a:r>
              <a:rPr lang="pl-PL" b="1" i="1" dirty="0">
                <a:solidFill>
                  <a:schemeClr val="tx1">
                    <a:lumMod val="85000"/>
                    <a:lumOff val="15000"/>
                  </a:schemeClr>
                </a:solidFill>
                <a:latin typeface="+mj-lt"/>
              </a:rPr>
              <a:t>        </a:t>
            </a:r>
            <a:r>
              <a:rPr lang="pl-PL" sz="2000" b="1" i="1" dirty="0">
                <a:solidFill>
                  <a:schemeClr val="tx1">
                    <a:lumMod val="85000"/>
                    <a:lumOff val="15000"/>
                  </a:schemeClr>
                </a:solidFill>
                <a:latin typeface="+mj-lt"/>
              </a:rPr>
              <a:t>VENDING-BISTRO to rodzinna firma działająca lokalnie na terenie Dolnego Śląska, doświadczony partner w zakresie profesjonalnego zabezpieczenia firm w </a:t>
            </a:r>
            <a:r>
              <a:rPr lang="pl-PL" sz="2000" b="1" i="1" u="sng" dirty="0" smtClean="0">
                <a:solidFill>
                  <a:schemeClr val="tx1">
                    <a:lumMod val="85000"/>
                    <a:lumOff val="15000"/>
                  </a:schemeClr>
                </a:solidFill>
                <a:latin typeface="+mj-lt"/>
              </a:rPr>
              <a:t>automaty sprzedające </a:t>
            </a:r>
            <a:r>
              <a:rPr lang="pl-PL" sz="2000" b="1" i="1" dirty="0" smtClean="0">
                <a:solidFill>
                  <a:schemeClr val="tx1">
                    <a:lumMod val="85000"/>
                    <a:lumOff val="15000"/>
                  </a:schemeClr>
                </a:solidFill>
                <a:latin typeface="+mj-lt"/>
              </a:rPr>
              <a:t>.</a:t>
            </a:r>
            <a:endParaRPr lang="pl-PL" sz="2000" b="1" i="1" dirty="0">
              <a:solidFill>
                <a:schemeClr val="tx1">
                  <a:lumMod val="85000"/>
                  <a:lumOff val="15000"/>
                </a:schemeClr>
              </a:solidFill>
              <a:latin typeface="+mj-lt"/>
            </a:endParaRPr>
          </a:p>
          <a:p>
            <a:pPr algn="l" fontAlgn="t"/>
            <a:r>
              <a:rPr lang="pl-PL" sz="2000" b="1" i="1" dirty="0">
                <a:solidFill>
                  <a:schemeClr val="tx1">
                    <a:lumMod val="85000"/>
                    <a:lumOff val="15000"/>
                  </a:schemeClr>
                </a:solidFill>
                <a:latin typeface="+mj-lt"/>
              </a:rPr>
              <a:t>Od 2005 roku Prowadzimy samodzielną działalność operatorską. Jako niezależny operator, oferujemy najlepsze i najbardziej znane marki produktów zawsze w nowoczesnych i </a:t>
            </a:r>
            <a:r>
              <a:rPr lang="pl-PL" sz="2000" b="1" i="1" dirty="0" smtClean="0">
                <a:solidFill>
                  <a:schemeClr val="tx1">
                    <a:lumMod val="85000"/>
                    <a:lumOff val="15000"/>
                  </a:schemeClr>
                </a:solidFill>
                <a:latin typeface="+mj-lt"/>
              </a:rPr>
              <a:t>niezawodnych automatach</a:t>
            </a:r>
            <a:r>
              <a:rPr lang="pl-PL" sz="2000" b="1" i="1" dirty="0">
                <a:solidFill>
                  <a:schemeClr val="tx1">
                    <a:lumMod val="85000"/>
                    <a:lumOff val="15000"/>
                  </a:schemeClr>
                </a:solidFill>
                <a:latin typeface="+mj-lt"/>
              </a:rPr>
              <a:t>. </a:t>
            </a:r>
          </a:p>
          <a:p>
            <a:pPr fontAlgn="t"/>
            <a:r>
              <a:rPr lang="pl-PL" sz="2800" b="1" i="1" u="sng" dirty="0" smtClean="0">
                <a:solidFill>
                  <a:schemeClr val="tx1">
                    <a:lumMod val="85000"/>
                    <a:lumOff val="15000"/>
                  </a:schemeClr>
                </a:solidFill>
                <a:effectLst>
                  <a:outerShdw blurRad="38100" dist="38100" dir="2700000" algn="tl">
                    <a:srgbClr val="000000">
                      <a:alpha val="43137"/>
                    </a:srgbClr>
                  </a:outerShdw>
                  <a:reflection blurRad="6350" stA="50000" endA="300" endPos="50000" dist="29997" dir="5400000" sy="-100000" algn="bl" rotWithShape="0"/>
                </a:effectLst>
                <a:latin typeface="+mj-lt"/>
              </a:rPr>
              <a:t>Serdecznie </a:t>
            </a:r>
            <a:r>
              <a:rPr lang="pl-PL" sz="2800" b="1" i="1" u="sng" dirty="0">
                <a:solidFill>
                  <a:schemeClr val="tx1">
                    <a:lumMod val="85000"/>
                    <a:lumOff val="15000"/>
                  </a:schemeClr>
                </a:solidFill>
                <a:effectLst>
                  <a:outerShdw blurRad="38100" dist="38100" dir="2700000" algn="tl">
                    <a:srgbClr val="000000">
                      <a:alpha val="43137"/>
                    </a:srgbClr>
                  </a:outerShdw>
                  <a:reflection blurRad="6350" stA="50000" endA="300" endPos="50000" dist="29997" dir="5400000" sy="-100000" algn="bl" rotWithShape="0"/>
                </a:effectLst>
                <a:latin typeface="+mj-lt"/>
              </a:rPr>
              <a:t>zapraszamy do </a:t>
            </a:r>
            <a:r>
              <a:rPr lang="pl-PL" sz="2800" b="1" i="1" u="sng" dirty="0" smtClean="0">
                <a:solidFill>
                  <a:schemeClr val="tx1">
                    <a:lumMod val="85000"/>
                    <a:lumOff val="15000"/>
                  </a:schemeClr>
                </a:solidFill>
                <a:effectLst>
                  <a:outerShdw blurRad="38100" dist="38100" dir="2700000" algn="tl">
                    <a:srgbClr val="000000">
                      <a:alpha val="43137"/>
                    </a:srgbClr>
                  </a:outerShdw>
                  <a:reflection blurRad="6350" stA="50000" endA="300" endPos="50000" dist="29997" dir="5400000" sy="-100000" algn="bl" rotWithShape="0"/>
                </a:effectLst>
                <a:latin typeface="+mj-lt"/>
              </a:rPr>
              <a:t>współpracy!</a:t>
            </a:r>
            <a:endParaRPr lang="pl-PL" sz="2800" b="1" i="1" u="sng" dirty="0">
              <a:solidFill>
                <a:schemeClr val="tx1">
                  <a:lumMod val="85000"/>
                  <a:lumOff val="15000"/>
                </a:schemeClr>
              </a:solidFill>
              <a:effectLst>
                <a:outerShdw blurRad="38100" dist="38100" dir="2700000" algn="tl">
                  <a:srgbClr val="000000">
                    <a:alpha val="43137"/>
                  </a:srgbClr>
                </a:outerShdw>
                <a:reflection blurRad="6350" stA="50000" endA="300" endPos="50000" dist="29997" dir="5400000" sy="-100000" algn="bl" rotWithShape="0"/>
              </a:effectLst>
              <a:latin typeface="+mj-lt"/>
            </a:endParaRPr>
          </a:p>
          <a:p>
            <a:pPr algn="l"/>
            <a:endParaRPr lang="pl-PL" sz="1800" b="1" i="1" u="sng" dirty="0">
              <a:solidFill>
                <a:schemeClr val="tx1">
                  <a:lumMod val="65000"/>
                  <a:lumOff val="35000"/>
                </a:schemeClr>
              </a:solidFill>
              <a:effectLst>
                <a:outerShdw blurRad="38100" dist="38100" dir="2700000" algn="tl">
                  <a:srgbClr val="000000">
                    <a:alpha val="43137"/>
                  </a:srgbClr>
                </a:outerShdw>
                <a:reflection blurRad="6350" stA="55000" endA="50" endPos="85000" dist="29997" dir="5400000" sy="-100000" algn="bl" rotWithShape="0"/>
              </a:effectLst>
              <a:latin typeface="Calibri Light" panose="020F0302020204030204" pitchFamily="34" charset="0"/>
              <a:cs typeface="Calibri Light" panose="020F0302020204030204" pitchFamily="34" charset="0"/>
            </a:endParaRPr>
          </a:p>
          <a:p>
            <a:pPr algn="l"/>
            <a:endParaRPr lang="pl-PL" b="1" i="1" u="sng" dirty="0">
              <a:solidFill>
                <a:schemeClr val="tx1">
                  <a:lumMod val="65000"/>
                  <a:lumOff val="35000"/>
                </a:schemeClr>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pPr algn="l"/>
            <a:endParaRPr lang="pl-PL" sz="2000" dirty="0"/>
          </a:p>
        </p:txBody>
      </p:sp>
      <p:pic>
        <p:nvPicPr>
          <p:cNvPr id="6" name="Obraz 5"/>
          <p:cNvPicPr>
            <a:picLocks noChangeAspect="1"/>
          </p:cNvPicPr>
          <p:nvPr/>
        </p:nvPicPr>
        <p:blipFill rotWithShape="1">
          <a:blip r:embed="rId4" cstate="print">
            <a:extLst>
              <a:ext uri="{28A0092B-C50C-407E-A947-70E740481C1C}">
                <a14:useLocalDpi xmlns:a14="http://schemas.microsoft.com/office/drawing/2010/main" val="0"/>
              </a:ext>
            </a:extLst>
          </a:blip>
          <a:srcRect l="2783" r="2783"/>
          <a:stretch/>
        </p:blipFill>
        <p:spPr>
          <a:xfrm>
            <a:off x="511443" y="193884"/>
            <a:ext cx="1680428" cy="1029798"/>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Przycisk akcji: Wstecz lub Poprzedni 4">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zycisk akcji: Do przodu lub Następny 6">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5853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00" fill="hold"/>
                                        <p:tgtEl>
                                          <p:spTgt spid="6"/>
                                        </p:tgtEl>
                                        <p:attrNameLst>
                                          <p:attrName>ppt_w</p:attrName>
                                        </p:attrNameLst>
                                      </p:cBhvr>
                                      <p:tavLst>
                                        <p:tav tm="0">
                                          <p:val>
                                            <p:fltVal val="0"/>
                                          </p:val>
                                        </p:tav>
                                        <p:tav tm="100000">
                                          <p:val>
                                            <p:strVal val="#ppt_w"/>
                                          </p:val>
                                        </p:tav>
                                      </p:tavLst>
                                    </p:anim>
                                    <p:anim calcmode="lin" valueType="num">
                                      <p:cBhvr>
                                        <p:cTn id="15" dur="700" fill="hold"/>
                                        <p:tgtEl>
                                          <p:spTgt spid="6"/>
                                        </p:tgtEl>
                                        <p:attrNameLst>
                                          <p:attrName>ppt_h</p:attrName>
                                        </p:attrNameLst>
                                      </p:cBhvr>
                                      <p:tavLst>
                                        <p:tav tm="0">
                                          <p:val>
                                            <p:fltVal val="0"/>
                                          </p:val>
                                        </p:tav>
                                        <p:tav tm="100000">
                                          <p:val>
                                            <p:strVal val="#ppt_h"/>
                                          </p:val>
                                        </p:tav>
                                      </p:tavLst>
                                    </p:anim>
                                    <p:animEffect transition="in" filter="fade">
                                      <p:cBhvr>
                                        <p:cTn id="16" dur="700"/>
                                        <p:tgtEl>
                                          <p:spTgt spid="6"/>
                                        </p:tgtEl>
                                      </p:cBhvr>
                                    </p:animEffect>
                                    <p:anim calcmode="lin" valueType="num">
                                      <p:cBhvr>
                                        <p:cTn id="17" dur="700" fill="hold"/>
                                        <p:tgtEl>
                                          <p:spTgt spid="6"/>
                                        </p:tgtEl>
                                        <p:attrNameLst>
                                          <p:attrName>ppt_x</p:attrName>
                                        </p:attrNameLst>
                                      </p:cBhvr>
                                      <p:tavLst>
                                        <p:tav tm="0">
                                          <p:val>
                                            <p:fltVal val="0.5"/>
                                          </p:val>
                                        </p:tav>
                                        <p:tav tm="100000">
                                          <p:val>
                                            <p:strVal val="#ppt_x"/>
                                          </p:val>
                                        </p:tav>
                                      </p:tavLst>
                                    </p:anim>
                                    <p:anim calcmode="lin" valueType="num">
                                      <p:cBhvr>
                                        <p:cTn id="18" dur="7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anim calcmode="lin" valueType="num">
                                      <p:cBhvr>
                                        <p:cTn id="24"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5" dur="500" fill="hold"/>
                                        <p:tgtEl>
                                          <p:spTgt spid="3">
                                            <p:txEl>
                                              <p:pRg st="0" end="0"/>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anim calcmode="lin" valueType="num">
                                      <p:cBhvr>
                                        <p:cTn id="31"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32" dur="500" fill="hold"/>
                                        <p:tgtEl>
                                          <p:spTgt spid="3">
                                            <p:txEl>
                                              <p:pRg st="1" end="1"/>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
                                            <p:txEl>
                                              <p:pRg st="2" end="2"/>
                                            </p:txEl>
                                          </p:spTgt>
                                        </p:tgtEl>
                                      </p:cBhvr>
                                    </p:animEffect>
                                    <p:anim calcmode="lin" valueType="num">
                                      <p:cBhvr>
                                        <p:cTn id="38"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9" dur="500" fill="hold"/>
                                        <p:tgtEl>
                                          <p:spTgt spid="3">
                                            <p:txEl>
                                              <p:pRg st="2" end="2"/>
                                            </p:tx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3">
                                            <p:txEl>
                                              <p:pRg st="3" end="3"/>
                                            </p:txEl>
                                          </p:spTgt>
                                        </p:tgtEl>
                                      </p:cBhvr>
                                    </p:animEffect>
                                    <p:anim calcmode="lin" valueType="num">
                                      <p:cBhvr>
                                        <p:cTn id="45"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46" dur="500" fill="hold"/>
                                        <p:tgtEl>
                                          <p:spTgt spid="3">
                                            <p:txEl>
                                              <p:pRg st="3" end="3"/>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anim calcmode="lin" valueType="num">
                                      <p:cBhvr>
                                        <p:cTn id="52"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53"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134007" y="428121"/>
            <a:ext cx="8049491" cy="942961"/>
          </a:xfrm>
        </p:spPr>
        <p:txBody>
          <a:bodyPr>
            <a:normAutofit fontScale="90000"/>
          </a:bodyPr>
          <a:lstStyle/>
          <a:p>
            <a:r>
              <a:rPr lang="pl-PL" sz="2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NOWA LINIA </a:t>
            </a: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AUTOMATÓW VENDINGOWYCH </a:t>
            </a:r>
            <a:r>
              <a:rPr lang="pl-PL" sz="36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BIANCHI</a:t>
            </a: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b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r>
              <a:rPr lang="pl-PL" sz="28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SŁODYCZE I PRZEKĄSKI-</a:t>
            </a:r>
            <a:endParaRPr lang="pl-PL" sz="2800" i="1" u="sng" dirty="0">
              <a:latin typeface="+mn-lt"/>
            </a:endParaRPr>
          </a:p>
        </p:txBody>
      </p:sp>
      <p:sp>
        <p:nvSpPr>
          <p:cNvPr id="6" name="Prostokąt 5"/>
          <p:cNvSpPr/>
          <p:nvPr/>
        </p:nvSpPr>
        <p:spPr>
          <a:xfrm>
            <a:off x="7924800" y="6223042"/>
            <a:ext cx="2741394" cy="600164"/>
          </a:xfrm>
          <a:prstGeom prst="rect">
            <a:avLst/>
          </a:prstGeom>
          <a:noFill/>
        </p:spPr>
        <p:txBody>
          <a:bodyPr wrap="square" lIns="91440" tIns="45720" rIns="91440" bIns="45720">
            <a:spAutoFit/>
          </a:bodyPr>
          <a:lstStyle/>
          <a:p>
            <a:pPr algn="ctr"/>
            <a:r>
              <a:rPr lang="pl-PL" sz="1100" b="1" dirty="0">
                <a:solidFill>
                  <a:schemeClr val="tx1">
                    <a:lumMod val="65000"/>
                    <a:lumOff val="35000"/>
                  </a:schemeClr>
                </a:solidFill>
              </a:rPr>
              <a:t>„BISTRO-Automaty </a:t>
            </a:r>
            <a:r>
              <a:rPr lang="pl-PL" sz="1100" b="1" dirty="0" err="1">
                <a:solidFill>
                  <a:schemeClr val="tx1">
                    <a:lumMod val="65000"/>
                    <a:lumOff val="35000"/>
                  </a:schemeClr>
                </a:solidFill>
              </a:rPr>
              <a:t>Spredające</a:t>
            </a:r>
            <a:r>
              <a:rPr lang="pl-PL" sz="1100" b="1" dirty="0">
                <a:solidFill>
                  <a:schemeClr val="tx1">
                    <a:lumMod val="65000"/>
                    <a:lumOff val="35000"/>
                  </a:schemeClr>
                </a:solidFill>
              </a:rPr>
              <a:t>”</a:t>
            </a:r>
          </a:p>
          <a:p>
            <a:pPr algn="ctr"/>
            <a:r>
              <a:rPr lang="pl-PL" sz="1100" i="1" u="sng" dirty="0">
                <a:solidFill>
                  <a:schemeClr val="tx1">
                    <a:lumMod val="65000"/>
                    <a:lumOff val="35000"/>
                  </a:schemeClr>
                </a:solidFill>
              </a:rPr>
              <a:t>Tel. Fax  074 8938029,  Mobil 606 859 330 </a:t>
            </a:r>
          </a:p>
          <a:p>
            <a:pPr algn="ctr"/>
            <a:r>
              <a:rPr lang="pl-PL" sz="1100" i="1" dirty="0">
                <a:solidFill>
                  <a:schemeClr val="tx1">
                    <a:lumMod val="65000"/>
                    <a:lumOff val="35000"/>
                  </a:schemeClr>
                </a:solidFill>
              </a:rPr>
              <a:t>         </a:t>
            </a:r>
            <a:r>
              <a:rPr lang="pl-PL" sz="1100" i="1" u="sng" dirty="0">
                <a:solidFill>
                  <a:schemeClr val="tx1">
                    <a:lumMod val="65000"/>
                    <a:lumOff val="35000"/>
                  </a:schemeClr>
                </a:solidFill>
              </a:rPr>
              <a:t>Jolanta Słomka,  Robert Słomka</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32" y="201479"/>
            <a:ext cx="1432812" cy="942960"/>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Obraz 6"/>
          <p:cNvPicPr/>
          <p:nvPr/>
        </p:nvPicPr>
        <p:blipFill>
          <a:blip r:embed="rId4">
            <a:extLst>
              <a:ext uri="{28A0092B-C50C-407E-A947-70E740481C1C}">
                <a14:useLocalDpi xmlns:a14="http://schemas.microsoft.com/office/drawing/2010/main" val="0"/>
              </a:ext>
            </a:extLst>
          </a:blip>
          <a:srcRect/>
          <a:stretch>
            <a:fillRect/>
          </a:stretch>
        </p:blipFill>
        <p:spPr bwMode="auto">
          <a:xfrm>
            <a:off x="10833804" y="201480"/>
            <a:ext cx="679323" cy="1045430"/>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pole tekstowe 4"/>
          <p:cNvSpPr txBox="1"/>
          <p:nvPr/>
        </p:nvSpPr>
        <p:spPr>
          <a:xfrm>
            <a:off x="4271546" y="6473709"/>
            <a:ext cx="2900764" cy="307777"/>
          </a:xfrm>
          <a:prstGeom prst="rect">
            <a:avLst/>
          </a:prstGeom>
          <a:noFill/>
        </p:spPr>
        <p:txBody>
          <a:bodyPr wrap="square" rtlCol="0">
            <a:spAutoFit/>
          </a:bodyPr>
          <a:lstStyle/>
          <a:p>
            <a:pPr algn="ctr"/>
            <a:r>
              <a:rPr lang="pl-PL" sz="1400" b="1" dirty="0">
                <a:solidFill>
                  <a:schemeClr val="tx1">
                    <a:lumMod val="50000"/>
                    <a:lumOff val="50000"/>
                  </a:schemeClr>
                </a:solidFill>
                <a:hlinkClick r:id="rId5"/>
              </a:rPr>
              <a:t>E-mail: biuro@vending-bistro.pl</a:t>
            </a:r>
            <a:endParaRPr lang="pl-PL" sz="1400" b="1" dirty="0">
              <a:solidFill>
                <a:schemeClr val="tx1">
                  <a:lumMod val="50000"/>
                  <a:lumOff val="50000"/>
                </a:schemeClr>
              </a:solidFill>
            </a:endParaRPr>
          </a:p>
        </p:txBody>
      </p:sp>
      <p:pic>
        <p:nvPicPr>
          <p:cNvPr id="8" name="Obraz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1673" y="6469085"/>
            <a:ext cx="381598" cy="254399"/>
          </a:xfrm>
          <a:prstGeom prst="rect">
            <a:avLst/>
          </a:prstGeom>
        </p:spPr>
      </p:pic>
      <p:sp>
        <p:nvSpPr>
          <p:cNvPr id="9" name="Przycisk akcji: Powrót 8">
            <a:hlinkClick r:id="rId7"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Wstecz lub Poprzedni 9">
            <a:hlinkClick r:id="rId7" action="ppaction://hlinksldjump"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a:hlinkClick r:id="rId8" action="ppaction://hlinksldjump"/>
          </p:cNvPr>
          <p:cNvSpPr txBox="1"/>
          <p:nvPr/>
        </p:nvSpPr>
        <p:spPr>
          <a:xfrm>
            <a:off x="1238625" y="5177937"/>
            <a:ext cx="1696415" cy="307777"/>
          </a:xfrm>
          <a:prstGeom prst="rect">
            <a:avLst/>
          </a:prstGeom>
          <a:noFill/>
        </p:spPr>
        <p:txBody>
          <a:bodyPr wrap="square" rtlCol="0">
            <a:spAutoFit/>
          </a:bodyPr>
          <a:lstStyle/>
          <a:p>
            <a:pPr algn="ctr"/>
            <a:r>
              <a:rPr lang="pl-PL" sz="1400" dirty="0" smtClean="0">
                <a:solidFill>
                  <a:schemeClr val="tx1">
                    <a:lumMod val="75000"/>
                    <a:lumOff val="25000"/>
                  </a:schemeClr>
                </a:solidFill>
              </a:rPr>
              <a:t>Vista Plus L</a:t>
            </a:r>
            <a:endParaRPr lang="pl-PL" sz="1400" dirty="0">
              <a:solidFill>
                <a:schemeClr val="tx1">
                  <a:lumMod val="75000"/>
                  <a:lumOff val="25000"/>
                </a:schemeClr>
              </a:solidFill>
            </a:endParaRPr>
          </a:p>
        </p:txBody>
      </p:sp>
      <p:sp>
        <p:nvSpPr>
          <p:cNvPr id="17" name="pole tekstowe 16">
            <a:hlinkClick r:id="rId9" action="ppaction://hlinksldjump"/>
          </p:cNvPr>
          <p:cNvSpPr txBox="1"/>
          <p:nvPr/>
        </p:nvSpPr>
        <p:spPr>
          <a:xfrm>
            <a:off x="4059384" y="5177936"/>
            <a:ext cx="1662544" cy="307777"/>
          </a:xfrm>
          <a:prstGeom prst="rect">
            <a:avLst/>
          </a:prstGeom>
          <a:noFill/>
        </p:spPr>
        <p:txBody>
          <a:bodyPr wrap="square" rtlCol="0">
            <a:spAutoFit/>
          </a:bodyPr>
          <a:lstStyle/>
          <a:p>
            <a:pPr algn="ctr"/>
            <a:r>
              <a:rPr lang="pl-PL" sz="1400" dirty="0" smtClean="0">
                <a:solidFill>
                  <a:schemeClr val="tx1">
                    <a:lumMod val="75000"/>
                    <a:lumOff val="25000"/>
                  </a:schemeClr>
                </a:solidFill>
              </a:rPr>
              <a:t>Aria L Master</a:t>
            </a:r>
            <a:endParaRPr lang="pl-PL" sz="1400" dirty="0">
              <a:solidFill>
                <a:schemeClr val="tx1">
                  <a:lumMod val="75000"/>
                  <a:lumOff val="25000"/>
                </a:schemeClr>
              </a:solidFill>
            </a:endParaRPr>
          </a:p>
        </p:txBody>
      </p:sp>
      <p:sp>
        <p:nvSpPr>
          <p:cNvPr id="20" name="pole tekstowe 19">
            <a:hlinkClick r:id="rId10" action="ppaction://hlinksldjump"/>
          </p:cNvPr>
          <p:cNvSpPr txBox="1"/>
          <p:nvPr/>
        </p:nvSpPr>
        <p:spPr>
          <a:xfrm>
            <a:off x="6685034" y="5171278"/>
            <a:ext cx="1786968" cy="307777"/>
          </a:xfrm>
          <a:prstGeom prst="rect">
            <a:avLst/>
          </a:prstGeom>
          <a:noFill/>
        </p:spPr>
        <p:txBody>
          <a:bodyPr wrap="square" rtlCol="0">
            <a:spAutoFit/>
          </a:bodyPr>
          <a:lstStyle/>
          <a:p>
            <a:pPr algn="ctr"/>
            <a:r>
              <a:rPr lang="pl-PL" sz="1400" dirty="0" smtClean="0">
                <a:solidFill>
                  <a:schemeClr val="tx1">
                    <a:lumMod val="75000"/>
                    <a:lumOff val="25000"/>
                  </a:schemeClr>
                </a:solidFill>
              </a:rPr>
              <a:t>Aria S </a:t>
            </a:r>
            <a:r>
              <a:rPr lang="pl-PL" sz="1400" dirty="0" err="1" smtClean="0">
                <a:solidFill>
                  <a:schemeClr val="tx1">
                    <a:lumMod val="75000"/>
                    <a:lumOff val="25000"/>
                  </a:schemeClr>
                </a:solidFill>
              </a:rPr>
              <a:t>Slave</a:t>
            </a:r>
            <a:endParaRPr lang="pl-PL" sz="1400" dirty="0">
              <a:solidFill>
                <a:schemeClr val="tx1">
                  <a:lumMod val="75000"/>
                  <a:lumOff val="25000"/>
                </a:schemeClr>
              </a:solidFill>
            </a:endParaRPr>
          </a:p>
        </p:txBody>
      </p:sp>
      <p:sp>
        <p:nvSpPr>
          <p:cNvPr id="21" name="pole tekstowe 20">
            <a:hlinkClick r:id="rId11" action="ppaction://hlinksldjump"/>
          </p:cNvPr>
          <p:cNvSpPr txBox="1"/>
          <p:nvPr/>
        </p:nvSpPr>
        <p:spPr>
          <a:xfrm>
            <a:off x="9471922" y="5177936"/>
            <a:ext cx="1492622" cy="523220"/>
          </a:xfrm>
          <a:prstGeom prst="rect">
            <a:avLst/>
          </a:prstGeom>
          <a:noFill/>
        </p:spPr>
        <p:txBody>
          <a:bodyPr wrap="square" rtlCol="0">
            <a:spAutoFit/>
          </a:bodyPr>
          <a:lstStyle/>
          <a:p>
            <a:pPr algn="ctr"/>
            <a:r>
              <a:rPr lang="pl-PL" sz="1400" dirty="0" smtClean="0">
                <a:solidFill>
                  <a:schemeClr val="tx1">
                    <a:lumMod val="75000"/>
                    <a:lumOff val="25000"/>
                  </a:schemeClr>
                </a:solidFill>
              </a:rPr>
              <a:t>LEI 300 </a:t>
            </a:r>
            <a:r>
              <a:rPr lang="pl-PL" sz="1400" dirty="0" err="1" smtClean="0">
                <a:solidFill>
                  <a:schemeClr val="tx1">
                    <a:lumMod val="75000"/>
                    <a:lumOff val="25000"/>
                  </a:schemeClr>
                </a:solidFill>
              </a:rPr>
              <a:t>Easy</a:t>
            </a:r>
            <a:r>
              <a:rPr lang="pl-PL" sz="1400" dirty="0" smtClean="0">
                <a:solidFill>
                  <a:schemeClr val="tx1">
                    <a:lumMod val="75000"/>
                    <a:lumOff val="25000"/>
                  </a:schemeClr>
                </a:solidFill>
              </a:rPr>
              <a:t>/Smart</a:t>
            </a:r>
          </a:p>
        </p:txBody>
      </p:sp>
      <p:pic>
        <p:nvPicPr>
          <p:cNvPr id="23" name="Obraz 22">
            <a:hlinkClick r:id="rId9" action="ppaction://hlinksldjump" highlightClick="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4242" y="2200339"/>
            <a:ext cx="2554510" cy="2877650"/>
          </a:xfrm>
          <a:prstGeom prst="rect">
            <a:avLst/>
          </a:prstGeom>
        </p:spPr>
      </p:pic>
      <p:pic>
        <p:nvPicPr>
          <p:cNvPr id="24" name="Obraz 23">
            <a:hlinkClick r:id="rId13" action="ppaction://hlinksldjump" highlightClick="1"/>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3376" y="2191779"/>
            <a:ext cx="2546911" cy="2869090"/>
          </a:xfrm>
          <a:prstGeom prst="rect">
            <a:avLst/>
          </a:prstGeom>
        </p:spPr>
      </p:pic>
      <p:pic>
        <p:nvPicPr>
          <p:cNvPr id="25" name="Obraz 24">
            <a:hlinkClick r:id="rId10" action="ppaction://hlinksldjump" highlightClick="1"/>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06507" y="2191779"/>
            <a:ext cx="2344022" cy="2640537"/>
          </a:xfrm>
          <a:prstGeom prst="rect">
            <a:avLst/>
          </a:prstGeom>
        </p:spPr>
      </p:pic>
      <p:pic>
        <p:nvPicPr>
          <p:cNvPr id="26" name="Obraz 25">
            <a:hlinkClick r:id="rId11" action="ppaction://hlinksldjump" highlightClick="1"/>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98283" y="2194165"/>
            <a:ext cx="2341905" cy="2638151"/>
          </a:xfrm>
          <a:prstGeom prst="rect">
            <a:avLst/>
          </a:prstGeom>
        </p:spPr>
      </p:pic>
    </p:spTree>
    <p:extLst>
      <p:ext uri="{BB962C8B-B14F-4D97-AF65-F5344CB8AC3E}">
        <p14:creationId xmlns:p14="http://schemas.microsoft.com/office/powerpoint/2010/main" val="181797141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2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smtClean="0">
                <a:solidFill>
                  <a:schemeClr val="tx1">
                    <a:lumMod val="65000"/>
                    <a:lumOff val="35000"/>
                  </a:schemeClr>
                </a:solidFill>
              </a:rPr>
              <a:t>Vista Plus L </a:t>
            </a:r>
            <a:endParaRPr lang="pl-PL" altLang="pl-PL" sz="3600" b="1" dirty="0">
              <a:solidFill>
                <a:schemeClr val="tx1">
                  <a:lumMod val="65000"/>
                  <a:lumOff val="35000"/>
                </a:schemeClr>
              </a:solidFill>
            </a:endParaRP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2"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81" y="512221"/>
            <a:ext cx="3353071" cy="5090204"/>
          </a:xfrm>
          <a:prstGeom prst="rect">
            <a:avLst/>
          </a:prstGeom>
        </p:spPr>
      </p:pic>
    </p:spTree>
    <p:extLst>
      <p:ext uri="{BB962C8B-B14F-4D97-AF65-F5344CB8AC3E}">
        <p14:creationId xmlns:p14="http://schemas.microsoft.com/office/powerpoint/2010/main" val="409705284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9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smtClean="0">
                <a:solidFill>
                  <a:schemeClr val="tx1">
                    <a:lumMod val="65000"/>
                    <a:lumOff val="35000"/>
                  </a:schemeClr>
                </a:solidFill>
              </a:rPr>
              <a:t>Aria L Master </a:t>
            </a:r>
            <a:endParaRPr lang="pl-PL" altLang="pl-PL" sz="3600" b="1" dirty="0">
              <a:solidFill>
                <a:schemeClr val="tx1">
                  <a:lumMod val="65000"/>
                  <a:lumOff val="35000"/>
                </a:schemeClr>
              </a:solidFill>
            </a:endParaRP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2"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76" y="524933"/>
            <a:ext cx="3248715" cy="5419254"/>
          </a:xfrm>
          <a:prstGeom prst="rect">
            <a:avLst/>
          </a:prstGeom>
        </p:spPr>
      </p:pic>
    </p:spTree>
    <p:extLst>
      <p:ext uri="{BB962C8B-B14F-4D97-AF65-F5344CB8AC3E}">
        <p14:creationId xmlns:p14="http://schemas.microsoft.com/office/powerpoint/2010/main" val="375134103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5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smtClean="0">
                <a:solidFill>
                  <a:schemeClr val="tx1">
                    <a:lumMod val="65000"/>
                    <a:lumOff val="35000"/>
                  </a:schemeClr>
                </a:solidFill>
              </a:rPr>
              <a:t>Aria S </a:t>
            </a:r>
            <a:r>
              <a:rPr lang="pl-PL" altLang="pl-PL" sz="3600" b="1" dirty="0" err="1" smtClean="0">
                <a:solidFill>
                  <a:schemeClr val="tx1">
                    <a:lumMod val="65000"/>
                    <a:lumOff val="35000"/>
                  </a:schemeClr>
                </a:solidFill>
              </a:rPr>
              <a:t>Slave</a:t>
            </a:r>
            <a:r>
              <a:rPr lang="pl-PL" altLang="pl-PL" sz="3600" b="1" dirty="0" smtClean="0">
                <a:solidFill>
                  <a:schemeClr val="tx1">
                    <a:lumMod val="65000"/>
                    <a:lumOff val="35000"/>
                  </a:schemeClr>
                </a:solidFill>
              </a:rPr>
              <a:t> </a:t>
            </a:r>
            <a:endParaRPr lang="pl-PL" altLang="pl-PL" sz="3600" b="1" dirty="0">
              <a:solidFill>
                <a:schemeClr val="tx1">
                  <a:lumMod val="65000"/>
                  <a:lumOff val="35000"/>
                </a:schemeClr>
              </a:solidFill>
            </a:endParaRP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2"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77" y="1813213"/>
            <a:ext cx="3218812" cy="3562351"/>
          </a:xfrm>
          <a:prstGeom prst="rect">
            <a:avLst/>
          </a:prstGeom>
        </p:spPr>
      </p:pic>
    </p:spTree>
    <p:extLst>
      <p:ext uri="{BB962C8B-B14F-4D97-AF65-F5344CB8AC3E}">
        <p14:creationId xmlns:p14="http://schemas.microsoft.com/office/powerpoint/2010/main" val="127917255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smtClean="0">
                <a:solidFill>
                  <a:schemeClr val="tx1">
                    <a:lumMod val="65000"/>
                    <a:lumOff val="35000"/>
                  </a:schemeClr>
                </a:solidFill>
              </a:rPr>
              <a:t>Lei 300 </a:t>
            </a:r>
            <a:r>
              <a:rPr lang="pl-PL" altLang="pl-PL" sz="3600" b="1" dirty="0" err="1" smtClean="0">
                <a:solidFill>
                  <a:schemeClr val="tx1">
                    <a:lumMod val="65000"/>
                    <a:lumOff val="35000"/>
                  </a:schemeClr>
                </a:solidFill>
              </a:rPr>
              <a:t>Easy</a:t>
            </a:r>
            <a:r>
              <a:rPr lang="pl-PL" altLang="pl-PL" sz="3600" b="1" dirty="0" smtClean="0">
                <a:solidFill>
                  <a:schemeClr val="tx1">
                    <a:lumMod val="65000"/>
                    <a:lumOff val="35000"/>
                  </a:schemeClr>
                </a:solidFill>
              </a:rPr>
              <a:t>/Smart </a:t>
            </a:r>
            <a:endParaRPr lang="pl-PL" altLang="pl-PL" sz="3600" b="1" dirty="0">
              <a:solidFill>
                <a:schemeClr val="tx1">
                  <a:lumMod val="65000"/>
                  <a:lumOff val="35000"/>
                </a:schemeClr>
              </a:solidFill>
            </a:endParaRP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2"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62" y="402957"/>
            <a:ext cx="2962074" cy="5346679"/>
          </a:xfrm>
          <a:prstGeom prst="rect">
            <a:avLst/>
          </a:prstGeom>
        </p:spPr>
      </p:pic>
    </p:spTree>
    <p:extLst>
      <p:ext uri="{BB962C8B-B14F-4D97-AF65-F5344CB8AC3E}">
        <p14:creationId xmlns:p14="http://schemas.microsoft.com/office/powerpoint/2010/main" val="65963575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smtClean="0">
                <a:solidFill>
                  <a:schemeClr val="tx1">
                    <a:lumMod val="65000"/>
                    <a:lumOff val="35000"/>
                  </a:schemeClr>
                </a:solidFill>
              </a:rPr>
              <a:t>Lei 300 </a:t>
            </a:r>
            <a:r>
              <a:rPr lang="pl-PL" altLang="pl-PL" sz="3600" b="1" dirty="0" err="1" smtClean="0">
                <a:solidFill>
                  <a:schemeClr val="tx1">
                    <a:lumMod val="65000"/>
                    <a:lumOff val="35000"/>
                  </a:schemeClr>
                </a:solidFill>
              </a:rPr>
              <a:t>Easy</a:t>
            </a:r>
            <a:r>
              <a:rPr lang="pl-PL" altLang="pl-PL" sz="3600" b="1" dirty="0" smtClean="0">
                <a:solidFill>
                  <a:schemeClr val="tx1">
                    <a:lumMod val="65000"/>
                    <a:lumOff val="35000"/>
                  </a:schemeClr>
                </a:solidFill>
              </a:rPr>
              <a:t>/Smart </a:t>
            </a:r>
            <a:endParaRPr lang="pl-PL" altLang="pl-PL" sz="3600" b="1" dirty="0">
              <a:solidFill>
                <a:schemeClr val="tx1">
                  <a:lumMod val="65000"/>
                  <a:lumOff val="35000"/>
                </a:schemeClr>
              </a:solidFill>
            </a:endParaRP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2"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62" y="402957"/>
            <a:ext cx="2962074" cy="5346679"/>
          </a:xfrm>
          <a:prstGeom prst="rect">
            <a:avLst/>
          </a:prstGeom>
        </p:spPr>
      </p:pic>
    </p:spTree>
    <p:extLst>
      <p:ext uri="{BB962C8B-B14F-4D97-AF65-F5344CB8AC3E}">
        <p14:creationId xmlns:p14="http://schemas.microsoft.com/office/powerpoint/2010/main" val="207550828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38" y="764296"/>
            <a:ext cx="866152" cy="73091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42" y="2074186"/>
            <a:ext cx="510167" cy="510167"/>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33" y="1387204"/>
            <a:ext cx="598162" cy="569554"/>
          </a:xfrm>
          <a:prstGeom prst="rect">
            <a:avLst/>
          </a:prstGeom>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74" y="2082787"/>
            <a:ext cx="510166" cy="510166"/>
          </a:xfrm>
          <a:prstGeom prst="rect">
            <a:avLst/>
          </a:prstGeom>
        </p:spPr>
      </p:pic>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204" y="2082787"/>
            <a:ext cx="491229" cy="491229"/>
          </a:xfrm>
          <a:prstGeom prst="rect">
            <a:avLst/>
          </a:prstGeom>
        </p:spPr>
      </p:pic>
      <p:pic>
        <p:nvPicPr>
          <p:cNvPr id="15" name="Obraz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8140" y="916297"/>
            <a:ext cx="837996" cy="408523"/>
          </a:xfrm>
          <a:prstGeom prst="rect">
            <a:avLst/>
          </a:prstGeom>
        </p:spPr>
      </p:pic>
      <p:pic>
        <p:nvPicPr>
          <p:cNvPr id="16" name="Obraz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428" y="1429103"/>
            <a:ext cx="533026" cy="533026"/>
          </a:xfrm>
          <a:prstGeom prst="rect">
            <a:avLst/>
          </a:prstGeom>
        </p:spPr>
      </p:pic>
      <p:pic>
        <p:nvPicPr>
          <p:cNvPr id="21" name="Obraz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0183" y="871247"/>
            <a:ext cx="464709" cy="479429"/>
          </a:xfrm>
          <a:prstGeom prst="rect">
            <a:avLst/>
          </a:prstGeom>
        </p:spPr>
      </p:pic>
      <p:sp>
        <p:nvSpPr>
          <p:cNvPr id="22" name="Prostokąt 21"/>
          <p:cNvSpPr/>
          <p:nvPr/>
        </p:nvSpPr>
        <p:spPr>
          <a:xfrm>
            <a:off x="4070465" y="96864"/>
            <a:ext cx="3569760" cy="584775"/>
          </a:xfrm>
          <a:prstGeom prst="rect">
            <a:avLst/>
          </a:prstGeom>
          <a:noFill/>
        </p:spPr>
        <p:txBody>
          <a:bodyPr wrap="none" lIns="91440" tIns="45720" rIns="91440" bIns="45720">
            <a:spAutoFit/>
          </a:bodyPr>
          <a:lstStyle/>
          <a:p>
            <a:pPr algn="ctr"/>
            <a:r>
              <a:rPr lang="pl-PL" sz="32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ZDROWA ŻYWNOŚĆ</a:t>
            </a:r>
            <a:endParaRPr lang="pl-PL" sz="32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Przycisk akcji: Powrót 27">
            <a:hlinkClick r:id="rId10"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zycisk akcji: Wstecz lub Poprzedni 28">
            <a:hlinkClick r:id="rId10" action="ppaction://hlinksldjump"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7877" y="870772"/>
            <a:ext cx="523893" cy="475055"/>
          </a:xfrm>
          <a:prstGeom prst="rect">
            <a:avLst/>
          </a:prstGeom>
        </p:spPr>
      </p:pic>
      <p:pic>
        <p:nvPicPr>
          <p:cNvPr id="4" name="Obraz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3157" y="1621067"/>
            <a:ext cx="494959" cy="699228"/>
          </a:xfrm>
          <a:prstGeom prst="rect">
            <a:avLst/>
          </a:prstGeom>
        </p:spPr>
      </p:pic>
      <p:pic>
        <p:nvPicPr>
          <p:cNvPr id="6" name="Obraz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04650" y="1479059"/>
            <a:ext cx="318965" cy="450601"/>
          </a:xfrm>
          <a:prstGeom prst="rect">
            <a:avLst/>
          </a:prstGeom>
        </p:spPr>
      </p:pic>
      <p:pic>
        <p:nvPicPr>
          <p:cNvPr id="8" name="Obraz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5570" y="2581237"/>
            <a:ext cx="586527" cy="586527"/>
          </a:xfrm>
          <a:prstGeom prst="rect">
            <a:avLst/>
          </a:prstGeom>
        </p:spPr>
      </p:pic>
      <p:pic>
        <p:nvPicPr>
          <p:cNvPr id="9" name="Obraz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4435" y="2957396"/>
            <a:ext cx="957882" cy="1094722"/>
          </a:xfrm>
          <a:prstGeom prst="rect">
            <a:avLst/>
          </a:prstGeom>
        </p:spPr>
      </p:pic>
      <p:pic>
        <p:nvPicPr>
          <p:cNvPr id="18" name="Obraz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4898" y="2757616"/>
            <a:ext cx="650602" cy="650602"/>
          </a:xfrm>
          <a:prstGeom prst="rect">
            <a:avLst/>
          </a:prstGeom>
        </p:spPr>
      </p:pic>
      <p:pic>
        <p:nvPicPr>
          <p:cNvPr id="19" name="Obraz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20183" y="1465509"/>
            <a:ext cx="185535" cy="477699"/>
          </a:xfrm>
          <a:prstGeom prst="rect">
            <a:avLst/>
          </a:prstGeom>
        </p:spPr>
      </p:pic>
      <p:pic>
        <p:nvPicPr>
          <p:cNvPr id="23" name="Obraz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60125" y="1748093"/>
            <a:ext cx="545225" cy="881534"/>
          </a:xfrm>
          <a:prstGeom prst="rect">
            <a:avLst/>
          </a:prstGeom>
        </p:spPr>
      </p:pic>
      <p:pic>
        <p:nvPicPr>
          <p:cNvPr id="27" name="Obraz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945197" y="2183447"/>
            <a:ext cx="873380" cy="877278"/>
          </a:xfrm>
          <a:prstGeom prst="rect">
            <a:avLst/>
          </a:prstGeom>
        </p:spPr>
      </p:pic>
      <p:pic>
        <p:nvPicPr>
          <p:cNvPr id="30" name="Obraz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21938" y="2430537"/>
            <a:ext cx="392960" cy="1037233"/>
          </a:xfrm>
          <a:prstGeom prst="rect">
            <a:avLst/>
          </a:prstGeom>
        </p:spPr>
      </p:pic>
      <p:cxnSp>
        <p:nvCxnSpPr>
          <p:cNvPr id="34" name="Łącznik prosty 33"/>
          <p:cNvCxnSpPr/>
          <p:nvPr/>
        </p:nvCxnSpPr>
        <p:spPr>
          <a:xfrm>
            <a:off x="518009" y="3920268"/>
            <a:ext cx="11144614" cy="13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4347660" y="776608"/>
            <a:ext cx="0" cy="927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Łącznik prosty 42"/>
          <p:cNvCxnSpPr/>
          <p:nvPr/>
        </p:nvCxnSpPr>
        <p:spPr>
          <a:xfrm>
            <a:off x="1675500" y="681639"/>
            <a:ext cx="0" cy="1934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Łącznik prosty 52"/>
          <p:cNvCxnSpPr/>
          <p:nvPr/>
        </p:nvCxnSpPr>
        <p:spPr>
          <a:xfrm>
            <a:off x="3064338" y="807530"/>
            <a:ext cx="22364" cy="896828"/>
          </a:xfrm>
          <a:prstGeom prst="line">
            <a:avLst/>
          </a:prstGeom>
        </p:spPr>
        <p:style>
          <a:lnRef idx="1">
            <a:schemeClr val="accent1"/>
          </a:lnRef>
          <a:fillRef idx="0">
            <a:schemeClr val="accent1"/>
          </a:fillRef>
          <a:effectRef idx="0">
            <a:schemeClr val="accent1"/>
          </a:effectRef>
          <a:fontRef idx="minor">
            <a:schemeClr val="tx1"/>
          </a:fontRef>
        </p:style>
      </p:cxnSp>
      <p:sp>
        <p:nvSpPr>
          <p:cNvPr id="57" name="pole tekstowe 56"/>
          <p:cNvSpPr txBox="1"/>
          <p:nvPr/>
        </p:nvSpPr>
        <p:spPr>
          <a:xfrm>
            <a:off x="2605711" y="442956"/>
            <a:ext cx="811738" cy="307777"/>
          </a:xfrm>
          <a:prstGeom prst="rect">
            <a:avLst/>
          </a:prstGeom>
          <a:noFill/>
        </p:spPr>
        <p:txBody>
          <a:bodyPr wrap="square" rtlCol="0">
            <a:spAutoFit/>
          </a:bodyPr>
          <a:lstStyle/>
          <a:p>
            <a:pPr algn="ctr"/>
            <a:r>
              <a:rPr lang="pl-PL" sz="1400" b="1" i="1" dirty="0" smtClean="0"/>
              <a:t>NAPOJE</a:t>
            </a:r>
            <a:endParaRPr lang="pl-PL" sz="1400" b="1" i="1" dirty="0"/>
          </a:p>
        </p:txBody>
      </p:sp>
      <p:cxnSp>
        <p:nvCxnSpPr>
          <p:cNvPr id="59" name="Łącznik prosty 58"/>
          <p:cNvCxnSpPr/>
          <p:nvPr/>
        </p:nvCxnSpPr>
        <p:spPr>
          <a:xfrm>
            <a:off x="5680364" y="776608"/>
            <a:ext cx="62851" cy="2940285"/>
          </a:xfrm>
          <a:prstGeom prst="line">
            <a:avLst/>
          </a:prstGeom>
        </p:spPr>
        <p:style>
          <a:lnRef idx="1">
            <a:schemeClr val="accent1"/>
          </a:lnRef>
          <a:fillRef idx="0">
            <a:schemeClr val="accent1"/>
          </a:fillRef>
          <a:effectRef idx="0">
            <a:schemeClr val="accent1"/>
          </a:effectRef>
          <a:fontRef idx="minor">
            <a:schemeClr val="tx1"/>
          </a:fontRef>
        </p:style>
      </p:cxnSp>
      <p:sp>
        <p:nvSpPr>
          <p:cNvPr id="61" name="pole tekstowe 60"/>
          <p:cNvSpPr txBox="1"/>
          <p:nvPr/>
        </p:nvSpPr>
        <p:spPr>
          <a:xfrm>
            <a:off x="6485158" y="741028"/>
            <a:ext cx="845127" cy="307777"/>
          </a:xfrm>
          <a:prstGeom prst="rect">
            <a:avLst/>
          </a:prstGeom>
          <a:noFill/>
        </p:spPr>
        <p:txBody>
          <a:bodyPr wrap="square" rtlCol="0">
            <a:spAutoFit/>
          </a:bodyPr>
          <a:lstStyle/>
          <a:p>
            <a:pPr algn="ctr"/>
            <a:r>
              <a:rPr lang="pl-PL" sz="1400" b="1" i="1" dirty="0" smtClean="0"/>
              <a:t>NABIAŁ</a:t>
            </a:r>
            <a:endParaRPr lang="pl-PL" sz="1400" b="1" i="1" dirty="0"/>
          </a:p>
        </p:txBody>
      </p:sp>
      <p:pic>
        <p:nvPicPr>
          <p:cNvPr id="63" name="Obraz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35541" y="1032813"/>
            <a:ext cx="550776" cy="550776"/>
          </a:xfrm>
          <a:prstGeom prst="rect">
            <a:avLst/>
          </a:prstGeom>
        </p:spPr>
      </p:pic>
      <p:pic>
        <p:nvPicPr>
          <p:cNvPr id="65" name="Obraz 6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0197" y="2462129"/>
            <a:ext cx="1262311" cy="1262311"/>
          </a:xfrm>
          <a:prstGeom prst="rect">
            <a:avLst/>
          </a:prstGeom>
        </p:spPr>
      </p:pic>
      <p:pic>
        <p:nvPicPr>
          <p:cNvPr id="66" name="Obraz 6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961283" y="1800573"/>
            <a:ext cx="299183" cy="847083"/>
          </a:xfrm>
          <a:prstGeom prst="rect">
            <a:avLst/>
          </a:prstGeom>
        </p:spPr>
      </p:pic>
      <p:pic>
        <p:nvPicPr>
          <p:cNvPr id="67" name="Obraz 6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27074" y="1580839"/>
            <a:ext cx="856962" cy="856962"/>
          </a:xfrm>
          <a:prstGeom prst="rect">
            <a:avLst/>
          </a:prstGeom>
        </p:spPr>
      </p:pic>
      <p:sp>
        <p:nvSpPr>
          <p:cNvPr id="7" name="pole tekstowe 6"/>
          <p:cNvSpPr txBox="1"/>
          <p:nvPr/>
        </p:nvSpPr>
        <p:spPr>
          <a:xfrm>
            <a:off x="3698699" y="4120797"/>
            <a:ext cx="4258101" cy="308280"/>
          </a:xfrm>
          <a:prstGeom prst="rect">
            <a:avLst/>
          </a:prstGeom>
          <a:noFill/>
        </p:spPr>
        <p:txBody>
          <a:bodyPr wrap="square" rtlCol="0">
            <a:spAutoFit/>
          </a:bodyPr>
          <a:lstStyle/>
          <a:p>
            <a:pPr algn="ctr"/>
            <a:r>
              <a:rPr lang="pl-PL" sz="1400" b="1" i="1" dirty="0" smtClean="0"/>
              <a:t>KANAPKI, SANDWITCH, HAMBURGERY, ZAPIEKANKI</a:t>
            </a:r>
            <a:endParaRPr lang="pl-PL" sz="1400" b="1" i="1" dirty="0"/>
          </a:p>
        </p:txBody>
      </p:sp>
      <p:pic>
        <p:nvPicPr>
          <p:cNvPr id="12" name="Obraz 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048681" y="439886"/>
            <a:ext cx="1167207" cy="1063173"/>
          </a:xfrm>
          <a:prstGeom prst="rect">
            <a:avLst/>
          </a:prstGeom>
        </p:spPr>
      </p:pic>
      <p:pic>
        <p:nvPicPr>
          <p:cNvPr id="13" name="Obraz 1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072228" y="1580839"/>
            <a:ext cx="1129820" cy="1029119"/>
          </a:xfrm>
          <a:prstGeom prst="rect">
            <a:avLst/>
          </a:prstGeom>
        </p:spPr>
      </p:pic>
      <p:pic>
        <p:nvPicPr>
          <p:cNvPr id="17" name="Obraz 1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87883" y="2706776"/>
            <a:ext cx="1101373" cy="1003207"/>
          </a:xfrm>
          <a:prstGeom prst="rect">
            <a:avLst/>
          </a:prstGeom>
        </p:spPr>
      </p:pic>
      <p:cxnSp>
        <p:nvCxnSpPr>
          <p:cNvPr id="44" name="Łącznik prosty 43"/>
          <p:cNvCxnSpPr/>
          <p:nvPr/>
        </p:nvCxnSpPr>
        <p:spPr>
          <a:xfrm>
            <a:off x="8072228" y="861585"/>
            <a:ext cx="35986" cy="278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Łącznik prosty 44"/>
          <p:cNvCxnSpPr/>
          <p:nvPr/>
        </p:nvCxnSpPr>
        <p:spPr>
          <a:xfrm flipH="1">
            <a:off x="6013151" y="4638264"/>
            <a:ext cx="9081" cy="1988396"/>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Obraz 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9268" y="4742709"/>
            <a:ext cx="1547715" cy="1443413"/>
          </a:xfrm>
          <a:prstGeom prst="rect">
            <a:avLst/>
          </a:prstGeom>
        </p:spPr>
      </p:pic>
      <p:pic>
        <p:nvPicPr>
          <p:cNvPr id="33" name="Obraz 3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148409" y="4846147"/>
            <a:ext cx="1905489" cy="1412547"/>
          </a:xfrm>
          <a:prstGeom prst="rect">
            <a:avLst/>
          </a:prstGeom>
        </p:spPr>
      </p:pic>
    </p:spTree>
    <p:extLst>
      <p:ext uri="{BB962C8B-B14F-4D97-AF65-F5344CB8AC3E}">
        <p14:creationId xmlns:p14="http://schemas.microsoft.com/office/powerpoint/2010/main" val="352856198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3">
                <a:lumMod val="5000"/>
                <a:lumOff val="95000"/>
              </a:schemeClr>
            </a:gs>
            <a:gs pos="100000">
              <a:schemeClr val="accent3">
                <a:lumMod val="45000"/>
                <a:lumOff val="55000"/>
              </a:schemeClr>
            </a:gs>
            <a:gs pos="100000">
              <a:schemeClr val="accent3">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190" y="3509855"/>
            <a:ext cx="954384" cy="1007405"/>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231" y="5220059"/>
            <a:ext cx="1173112" cy="720005"/>
          </a:xfrm>
          <a:prstGeom prst="rect">
            <a:avLst/>
          </a:prstGeom>
        </p:spPr>
      </p:pic>
      <p:sp>
        <p:nvSpPr>
          <p:cNvPr id="7" name="Przycisk akcji: Powrót 6">
            <a:hlinkClick r:id="rId4"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Wstecz lub Poprzedni 7">
            <a:hlinkClick r:id="rId4" action="ppaction://hlinksldjump"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832" y="201479"/>
            <a:ext cx="1066591" cy="701943"/>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Obraz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12" y="1441809"/>
            <a:ext cx="3246875" cy="3498532"/>
          </a:xfrm>
          <a:prstGeom prst="rect">
            <a:avLst/>
          </a:prstGeom>
        </p:spPr>
      </p:pic>
      <p:sp>
        <p:nvSpPr>
          <p:cNvPr id="11" name="pole tekstowe 10"/>
          <p:cNvSpPr txBox="1"/>
          <p:nvPr/>
        </p:nvSpPr>
        <p:spPr>
          <a:xfrm>
            <a:off x="5623198" y="4294010"/>
            <a:ext cx="5510987" cy="646331"/>
          </a:xfrm>
          <a:prstGeom prst="rect">
            <a:avLst/>
          </a:prstGeom>
          <a:noFill/>
        </p:spPr>
        <p:txBody>
          <a:bodyPr wrap="square" rtlCol="0">
            <a:spAutoFit/>
          </a:bodyPr>
          <a:lstStyle/>
          <a:p>
            <a:pPr marL="171450" indent="-171450">
              <a:buFont typeface="Arial" panose="020B0604020202020204" pitchFamily="34" charset="0"/>
              <a:buChar char="•"/>
            </a:pPr>
            <a:r>
              <a:rPr lang="pl-PL" sz="1200" dirty="0" smtClean="0">
                <a:solidFill>
                  <a:schemeClr val="tx1">
                    <a:lumMod val="65000"/>
                    <a:lumOff val="35000"/>
                  </a:schemeClr>
                </a:solidFill>
              </a:rPr>
              <a:t>Urządzenie obsługuje karty zbliżeniowe Visa i </a:t>
            </a:r>
            <a:r>
              <a:rPr lang="pl-PL" sz="1200" dirty="0" err="1" smtClean="0">
                <a:solidFill>
                  <a:schemeClr val="tx1">
                    <a:lumMod val="65000"/>
                    <a:lumOff val="35000"/>
                  </a:schemeClr>
                </a:solidFill>
              </a:rPr>
              <a:t>MasterCard</a:t>
            </a:r>
            <a:endParaRPr lang="pl-PL" sz="1200" dirty="0" smtClean="0">
              <a:solidFill>
                <a:schemeClr val="tx1">
                  <a:lumMod val="65000"/>
                  <a:lumOff val="35000"/>
                </a:schemeClr>
              </a:solidFill>
            </a:endParaRPr>
          </a:p>
          <a:p>
            <a:pPr marL="171450" indent="-171450">
              <a:buFont typeface="Arial" panose="020B0604020202020204" pitchFamily="34" charset="0"/>
              <a:buChar char="•"/>
            </a:pPr>
            <a:r>
              <a:rPr lang="pl-PL" sz="1200" dirty="0" smtClean="0">
                <a:solidFill>
                  <a:schemeClr val="tx1">
                    <a:lumMod val="65000"/>
                    <a:lumOff val="35000"/>
                  </a:schemeClr>
                </a:solidFill>
              </a:rPr>
              <a:t>Obsługa smartfonów z NFC</a:t>
            </a:r>
          </a:p>
          <a:p>
            <a:pPr marL="171450" indent="-171450">
              <a:buFont typeface="Arial" panose="020B0604020202020204" pitchFamily="34" charset="0"/>
              <a:buChar char="•"/>
            </a:pPr>
            <a:r>
              <a:rPr lang="pl-PL" sz="1200" dirty="0" err="1" smtClean="0">
                <a:solidFill>
                  <a:schemeClr val="tx1">
                    <a:lumMod val="65000"/>
                    <a:lumOff val="35000"/>
                  </a:schemeClr>
                </a:solidFill>
              </a:rPr>
              <a:t>fff</a:t>
            </a:r>
            <a:endParaRPr lang="pl-PL" sz="1200" dirty="0">
              <a:solidFill>
                <a:schemeClr val="tx1">
                  <a:lumMod val="65000"/>
                  <a:lumOff val="35000"/>
                </a:schemeClr>
              </a:solidFill>
            </a:endParaRPr>
          </a:p>
        </p:txBody>
      </p:sp>
      <p:sp>
        <p:nvSpPr>
          <p:cNvPr id="12" name="pole tekstowe 11"/>
          <p:cNvSpPr txBox="1"/>
          <p:nvPr/>
        </p:nvSpPr>
        <p:spPr>
          <a:xfrm>
            <a:off x="3516461" y="201479"/>
            <a:ext cx="3182885" cy="584775"/>
          </a:xfrm>
          <a:prstGeom prst="rect">
            <a:avLst/>
          </a:prstGeom>
          <a:noFill/>
        </p:spPr>
        <p:txBody>
          <a:bodyPr wrap="square" rtlCol="0">
            <a:spAutoFit/>
          </a:bodyPr>
          <a:lstStyle/>
          <a:p>
            <a:pPr algn="ctr"/>
            <a:r>
              <a:rPr lang="pl-PL" sz="3200" b="1" u="sng" dirty="0" smtClean="0">
                <a:solidFill>
                  <a:schemeClr val="tx1">
                    <a:lumMod val="65000"/>
                    <a:lumOff val="35000"/>
                  </a:schemeClr>
                </a:solidFill>
              </a:rPr>
              <a:t>System płatności</a:t>
            </a:r>
            <a:endParaRPr lang="pl-PL" sz="3200" b="1" u="sng" dirty="0">
              <a:solidFill>
                <a:schemeClr val="tx1">
                  <a:lumMod val="65000"/>
                  <a:lumOff val="35000"/>
                </a:schemeClr>
              </a:solidFill>
            </a:endParaRPr>
          </a:p>
        </p:txBody>
      </p:sp>
      <p:sp>
        <p:nvSpPr>
          <p:cNvPr id="2" name="pole tekstowe 1"/>
          <p:cNvSpPr txBox="1"/>
          <p:nvPr/>
        </p:nvSpPr>
        <p:spPr>
          <a:xfrm>
            <a:off x="5623198" y="913975"/>
            <a:ext cx="5349601" cy="1231106"/>
          </a:xfrm>
          <a:prstGeom prst="rect">
            <a:avLst/>
          </a:prstGeom>
          <a:noFill/>
        </p:spPr>
        <p:txBody>
          <a:bodyPr wrap="square" rtlCol="0">
            <a:spAutoFit/>
          </a:bodyPr>
          <a:lstStyle/>
          <a:p>
            <a:r>
              <a:rPr lang="pl-PL" sz="2000" b="1" dirty="0" smtClean="0">
                <a:solidFill>
                  <a:schemeClr val="tx1">
                    <a:lumMod val="65000"/>
                    <a:lumOff val="35000"/>
                  </a:schemeClr>
                </a:solidFill>
              </a:rPr>
              <a:t>Nasze automaty obsługują systemy płacenia:</a:t>
            </a:r>
          </a:p>
          <a:p>
            <a:pPr marL="285750" indent="-285750">
              <a:buFont typeface="Arial" panose="020B0604020202020204" pitchFamily="34" charset="0"/>
              <a:buChar char="•"/>
            </a:pPr>
            <a:r>
              <a:rPr lang="pl-PL" dirty="0" smtClean="0">
                <a:solidFill>
                  <a:schemeClr val="tx1">
                    <a:lumMod val="65000"/>
                    <a:lumOff val="35000"/>
                  </a:schemeClr>
                </a:solidFill>
              </a:rPr>
              <a:t>Bilonem: -0.10, -0.20, -0.50, 1.00, 2.00, 5.00 PLN</a:t>
            </a:r>
          </a:p>
          <a:p>
            <a:pPr marL="285750" indent="-285750">
              <a:buFont typeface="Arial" panose="020B0604020202020204" pitchFamily="34" charset="0"/>
              <a:buChar char="•"/>
            </a:pPr>
            <a:r>
              <a:rPr lang="pl-PL" dirty="0" smtClean="0">
                <a:solidFill>
                  <a:schemeClr val="tx1">
                    <a:lumMod val="65000"/>
                    <a:lumOff val="35000"/>
                  </a:schemeClr>
                </a:solidFill>
              </a:rPr>
              <a:t>Banknotami: 10.00, 20,00 PLN</a:t>
            </a:r>
          </a:p>
          <a:p>
            <a:pPr marL="285750" indent="-285750">
              <a:buFont typeface="Arial" panose="020B0604020202020204" pitchFamily="34" charset="0"/>
              <a:buChar char="•"/>
            </a:pPr>
            <a:r>
              <a:rPr lang="pl-PL" dirty="0" smtClean="0">
                <a:solidFill>
                  <a:schemeClr val="tx1">
                    <a:lumMod val="65000"/>
                    <a:lumOff val="35000"/>
                  </a:schemeClr>
                </a:solidFill>
              </a:rPr>
              <a:t>Systemem bezgotówkowym.</a:t>
            </a:r>
            <a:endParaRPr lang="pl-PL" dirty="0">
              <a:solidFill>
                <a:schemeClr val="tx1">
                  <a:lumMod val="65000"/>
                  <a:lumOff val="35000"/>
                </a:schemeClr>
              </a:solidFill>
            </a:endParaRPr>
          </a:p>
        </p:txBody>
      </p:sp>
    </p:spTree>
    <p:extLst>
      <p:ext uri="{BB962C8B-B14F-4D97-AF65-F5344CB8AC3E}">
        <p14:creationId xmlns:p14="http://schemas.microsoft.com/office/powerpoint/2010/main" val="208073959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rgbClr val="0A0203"/>
        </a:solidFill>
        <a:effectLst/>
      </p:bgPr>
    </p:bg>
    <p:spTree>
      <p:nvGrpSpPr>
        <p:cNvPr id="1" name=""/>
        <p:cNvGrpSpPr/>
        <p:nvPr/>
      </p:nvGrpSpPr>
      <p:grpSpPr>
        <a:xfrm>
          <a:off x="0" y="0"/>
          <a:ext cx="0" cy="0"/>
          <a:chOff x="0" y="0"/>
          <a:chExt cx="0" cy="0"/>
        </a:xfrm>
      </p:grpSpPr>
      <p:graphicFrame>
        <p:nvGraphicFramePr>
          <p:cNvPr id="5" name="Obiekt 4"/>
          <p:cNvGraphicFramePr>
            <a:graphicFrameLocks noChangeAspect="1"/>
          </p:cNvGraphicFramePr>
          <p:nvPr>
            <p:extLst>
              <p:ext uri="{D42A27DB-BD31-4B8C-83A1-F6EECF244321}">
                <p14:modId xmlns:p14="http://schemas.microsoft.com/office/powerpoint/2010/main" val="1802877867"/>
              </p:ext>
            </p:extLst>
          </p:nvPr>
        </p:nvGraphicFramePr>
        <p:xfrm>
          <a:off x="7610621" y="1247402"/>
          <a:ext cx="1990627" cy="5418137"/>
        </p:xfrm>
        <a:graphic>
          <a:graphicData uri="http://schemas.openxmlformats.org/presentationml/2006/ole">
            <mc:AlternateContent xmlns:mc="http://schemas.openxmlformats.org/markup-compatibility/2006">
              <mc:Choice xmlns:v="urn:schemas-microsoft-com:vml" Requires="v">
                <p:oleObj spid="_x0000_s1525" name="Image" r:id="rId3" imgW="7326720" imgH="20495160" progId="Photoshop.Image.7">
                  <p:embed/>
                </p:oleObj>
              </mc:Choice>
              <mc:Fallback>
                <p:oleObj name="Image" r:id="rId3" imgW="7326720" imgH="20495160" progId="Photoshop.Image.7">
                  <p:embed/>
                  <p:pic>
                    <p:nvPicPr>
                      <p:cNvPr id="5" name="Obiekt 4"/>
                      <p:cNvPicPr/>
                      <p:nvPr/>
                    </p:nvPicPr>
                    <p:blipFill>
                      <a:blip r:embed="rId4"/>
                      <a:stretch>
                        <a:fillRect/>
                      </a:stretch>
                    </p:blipFill>
                    <p:spPr>
                      <a:xfrm>
                        <a:off x="7610621" y="1247402"/>
                        <a:ext cx="1990627" cy="5418137"/>
                      </a:xfrm>
                      <a:prstGeom prst="rect">
                        <a:avLst/>
                      </a:prstGeom>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1642587766"/>
              </p:ext>
            </p:extLst>
          </p:nvPr>
        </p:nvGraphicFramePr>
        <p:xfrm>
          <a:off x="737774" y="1973045"/>
          <a:ext cx="5648960" cy="583711"/>
        </p:xfrm>
        <a:graphic>
          <a:graphicData uri="http://schemas.openxmlformats.org/presentationml/2006/ole">
            <mc:AlternateContent xmlns:mc="http://schemas.openxmlformats.org/markup-compatibility/2006">
              <mc:Choice xmlns:v="urn:schemas-microsoft-com:vml" Requires="v">
                <p:oleObj spid="_x0000_s1526" name="Image" r:id="rId5" imgW="18983880" imgH="1980720" progId="Photoshop.Image.7">
                  <p:embed/>
                </p:oleObj>
              </mc:Choice>
              <mc:Fallback>
                <p:oleObj name="Image" r:id="rId5" imgW="18983880" imgH="1980720" progId="Photoshop.Image.7">
                  <p:embed/>
                  <p:pic>
                    <p:nvPicPr>
                      <p:cNvPr id="6" name="Obiekt 5"/>
                      <p:cNvPicPr/>
                      <p:nvPr/>
                    </p:nvPicPr>
                    <p:blipFill>
                      <a:blip r:embed="rId6"/>
                      <a:stretch>
                        <a:fillRect/>
                      </a:stretch>
                    </p:blipFill>
                    <p:spPr>
                      <a:xfrm>
                        <a:off x="737774" y="1973045"/>
                        <a:ext cx="5648960" cy="583711"/>
                      </a:xfrm>
                      <a:prstGeom prst="rect">
                        <a:avLst/>
                      </a:prstGeom>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1655514303"/>
              </p:ext>
            </p:extLst>
          </p:nvPr>
        </p:nvGraphicFramePr>
        <p:xfrm>
          <a:off x="737774" y="3242509"/>
          <a:ext cx="1527125" cy="473675"/>
        </p:xfrm>
        <a:graphic>
          <a:graphicData uri="http://schemas.openxmlformats.org/presentationml/2006/ole">
            <mc:AlternateContent xmlns:mc="http://schemas.openxmlformats.org/markup-compatibility/2006">
              <mc:Choice xmlns:v="urn:schemas-microsoft-com:vml" Requires="v">
                <p:oleObj spid="_x0000_s1527" name="Image" r:id="rId7" imgW="6260040" imgH="1866600" progId="Photoshop.Image.7">
                  <p:embed/>
                </p:oleObj>
              </mc:Choice>
              <mc:Fallback>
                <p:oleObj name="Image" r:id="rId7" imgW="6260040" imgH="1866600" progId="Photoshop.Image.7">
                  <p:embed/>
                  <p:pic>
                    <p:nvPicPr>
                      <p:cNvPr id="7" name="Obiekt 6"/>
                      <p:cNvPicPr/>
                      <p:nvPr/>
                    </p:nvPicPr>
                    <p:blipFill>
                      <a:blip r:embed="rId8"/>
                      <a:stretch>
                        <a:fillRect/>
                      </a:stretch>
                    </p:blipFill>
                    <p:spPr>
                      <a:xfrm>
                        <a:off x="737774" y="3242509"/>
                        <a:ext cx="1527125" cy="473675"/>
                      </a:xfrm>
                      <a:prstGeom prst="rect">
                        <a:avLst/>
                      </a:prstGeom>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215298893"/>
              </p:ext>
            </p:extLst>
          </p:nvPr>
        </p:nvGraphicFramePr>
        <p:xfrm>
          <a:off x="4525722" y="4381936"/>
          <a:ext cx="654522" cy="546572"/>
        </p:xfrm>
        <a:graphic>
          <a:graphicData uri="http://schemas.openxmlformats.org/presentationml/2006/ole">
            <mc:AlternateContent xmlns:mc="http://schemas.openxmlformats.org/markup-compatibility/2006">
              <mc:Choice xmlns:v="urn:schemas-microsoft-com:vml" Requires="v">
                <p:oleObj spid="_x0000_s1528" name="Image" r:id="rId9" imgW="2221920" imgH="1904760" progId="Photoshop.Image.7">
                  <p:embed/>
                </p:oleObj>
              </mc:Choice>
              <mc:Fallback>
                <p:oleObj name="Image" r:id="rId9" imgW="2221920" imgH="1904760" progId="Photoshop.Image.7">
                  <p:embed/>
                  <p:pic>
                    <p:nvPicPr>
                      <p:cNvPr id="8" name="Obiekt 7"/>
                      <p:cNvPicPr/>
                      <p:nvPr/>
                    </p:nvPicPr>
                    <p:blipFill>
                      <a:blip r:embed="rId10"/>
                      <a:stretch>
                        <a:fillRect/>
                      </a:stretch>
                    </p:blipFill>
                    <p:spPr>
                      <a:xfrm>
                        <a:off x="4525722" y="4381936"/>
                        <a:ext cx="654522" cy="546572"/>
                      </a:xfrm>
                      <a:prstGeom prst="rect">
                        <a:avLst/>
                      </a:prstGeom>
                    </p:spPr>
                  </p:pic>
                </p:oleObj>
              </mc:Fallback>
            </mc:AlternateContent>
          </a:graphicData>
        </a:graphic>
      </p:graphicFrame>
      <p:graphicFrame>
        <p:nvGraphicFramePr>
          <p:cNvPr id="10" name="Obiekt 9"/>
          <p:cNvGraphicFramePr>
            <a:graphicFrameLocks noChangeAspect="1"/>
          </p:cNvGraphicFramePr>
          <p:nvPr>
            <p:extLst>
              <p:ext uri="{D42A27DB-BD31-4B8C-83A1-F6EECF244321}">
                <p14:modId xmlns:p14="http://schemas.microsoft.com/office/powerpoint/2010/main" val="3892233891"/>
              </p:ext>
            </p:extLst>
          </p:nvPr>
        </p:nvGraphicFramePr>
        <p:xfrm>
          <a:off x="737774" y="670818"/>
          <a:ext cx="4899296" cy="616474"/>
        </p:xfrm>
        <a:graphic>
          <a:graphicData uri="http://schemas.openxmlformats.org/presentationml/2006/ole">
            <mc:AlternateContent xmlns:mc="http://schemas.openxmlformats.org/markup-compatibility/2006">
              <mc:Choice xmlns:v="urn:schemas-microsoft-com:vml" Requires="v">
                <p:oleObj spid="_x0000_s1529" name="Image" r:id="rId11" imgW="16850520" imgH="2095200" progId="Photoshop.Image.7">
                  <p:embed/>
                </p:oleObj>
              </mc:Choice>
              <mc:Fallback>
                <p:oleObj name="Image" r:id="rId11" imgW="16850520" imgH="2095200" progId="Photoshop.Image.7">
                  <p:embed/>
                  <p:pic>
                    <p:nvPicPr>
                      <p:cNvPr id="10" name="Obiekt 9"/>
                      <p:cNvPicPr/>
                      <p:nvPr/>
                    </p:nvPicPr>
                    <p:blipFill>
                      <a:blip r:embed="rId12"/>
                      <a:stretch>
                        <a:fillRect/>
                      </a:stretch>
                    </p:blipFill>
                    <p:spPr>
                      <a:xfrm>
                        <a:off x="737774" y="670818"/>
                        <a:ext cx="4899296" cy="616474"/>
                      </a:xfrm>
                      <a:prstGeom prst="rect">
                        <a:avLst/>
                      </a:prstGeom>
                    </p:spPr>
                  </p:pic>
                </p:oleObj>
              </mc:Fallback>
            </mc:AlternateContent>
          </a:graphicData>
        </a:graphic>
      </p:graphicFrame>
      <p:sp>
        <p:nvSpPr>
          <p:cNvPr id="11" name="pole tekstowe 10"/>
          <p:cNvSpPr txBox="1"/>
          <p:nvPr/>
        </p:nvSpPr>
        <p:spPr>
          <a:xfrm>
            <a:off x="737771" y="336089"/>
            <a:ext cx="5424405" cy="246221"/>
          </a:xfrm>
          <a:prstGeom prst="rect">
            <a:avLst/>
          </a:prstGeom>
          <a:noFill/>
        </p:spPr>
        <p:txBody>
          <a:bodyPr wrap="square" rtlCol="0">
            <a:spAutoFit/>
          </a:bodyPr>
          <a:lstStyle/>
          <a:p>
            <a:r>
              <a:rPr lang="pl-PL" sz="1000" dirty="0">
                <a:solidFill>
                  <a:schemeClr val="bg1"/>
                </a:solidFill>
              </a:rPr>
              <a:t>Opcje                                                                                                                       Konfiguracja</a:t>
            </a:r>
          </a:p>
        </p:txBody>
      </p:sp>
      <p:sp>
        <p:nvSpPr>
          <p:cNvPr id="12" name="pole tekstowe 11"/>
          <p:cNvSpPr txBox="1"/>
          <p:nvPr/>
        </p:nvSpPr>
        <p:spPr>
          <a:xfrm>
            <a:off x="737772" y="1636605"/>
            <a:ext cx="5424405" cy="246221"/>
          </a:xfrm>
          <a:prstGeom prst="rect">
            <a:avLst/>
          </a:prstGeom>
          <a:noFill/>
        </p:spPr>
        <p:txBody>
          <a:bodyPr wrap="square" rtlCol="0">
            <a:spAutoFit/>
          </a:bodyPr>
          <a:lstStyle/>
          <a:p>
            <a:r>
              <a:rPr lang="pl-PL" sz="1000" dirty="0">
                <a:solidFill>
                  <a:schemeClr val="bg1"/>
                </a:solidFill>
              </a:rPr>
              <a:t>Zalecane miejsca                                                                                                    Liczba użytkowników</a:t>
            </a:r>
          </a:p>
        </p:txBody>
      </p:sp>
      <p:sp>
        <p:nvSpPr>
          <p:cNvPr id="13" name="pole tekstowe 12"/>
          <p:cNvSpPr txBox="1"/>
          <p:nvPr/>
        </p:nvSpPr>
        <p:spPr>
          <a:xfrm>
            <a:off x="737772" y="2905940"/>
            <a:ext cx="5424405" cy="246221"/>
          </a:xfrm>
          <a:prstGeom prst="rect">
            <a:avLst/>
          </a:prstGeom>
          <a:noFill/>
        </p:spPr>
        <p:txBody>
          <a:bodyPr wrap="square" rtlCol="0">
            <a:spAutoFit/>
          </a:bodyPr>
          <a:lstStyle/>
          <a:p>
            <a:r>
              <a:rPr lang="pl-PL" sz="1000" dirty="0">
                <a:solidFill>
                  <a:schemeClr val="bg1"/>
                </a:solidFill>
              </a:rPr>
              <a:t>Dostępna kolorystyka </a:t>
            </a:r>
          </a:p>
        </p:txBody>
      </p:sp>
      <p:cxnSp>
        <p:nvCxnSpPr>
          <p:cNvPr id="14" name="Łącznik prosty 13"/>
          <p:cNvCxnSpPr/>
          <p:nvPr/>
        </p:nvCxnSpPr>
        <p:spPr>
          <a:xfrm>
            <a:off x="737771" y="301876"/>
            <a:ext cx="3552875" cy="32373"/>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Łącznik prosty 14"/>
          <p:cNvCxnSpPr/>
          <p:nvPr/>
        </p:nvCxnSpPr>
        <p:spPr>
          <a:xfrm flipV="1">
            <a:off x="741616" y="1599188"/>
            <a:ext cx="3552876" cy="142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flipV="1">
            <a:off x="737769" y="2890866"/>
            <a:ext cx="3552877" cy="1507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flipV="1">
            <a:off x="4539693" y="337831"/>
            <a:ext cx="1775200" cy="210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flipV="1">
            <a:off x="4539693" y="1620279"/>
            <a:ext cx="1775200"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4525722" y="4077352"/>
            <a:ext cx="1636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flipV="1">
            <a:off x="737769" y="4077352"/>
            <a:ext cx="3552877"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737769" y="4106534"/>
            <a:ext cx="5424405" cy="246221"/>
          </a:xfrm>
          <a:prstGeom prst="rect">
            <a:avLst/>
          </a:prstGeom>
          <a:noFill/>
        </p:spPr>
        <p:txBody>
          <a:bodyPr wrap="square" rtlCol="0">
            <a:spAutoFit/>
          </a:bodyPr>
          <a:lstStyle/>
          <a:p>
            <a:r>
              <a:rPr lang="pl-PL" sz="1000" dirty="0">
                <a:solidFill>
                  <a:schemeClr val="bg1"/>
                </a:solidFill>
              </a:rPr>
              <a:t>Model b2                                                                                                                    System </a:t>
            </a:r>
          </a:p>
        </p:txBody>
      </p:sp>
      <p:sp>
        <p:nvSpPr>
          <p:cNvPr id="33" name="pole tekstowe 32"/>
          <p:cNvSpPr txBox="1"/>
          <p:nvPr/>
        </p:nvSpPr>
        <p:spPr>
          <a:xfrm>
            <a:off x="6865034" y="255319"/>
            <a:ext cx="1491175" cy="830997"/>
          </a:xfrm>
          <a:prstGeom prst="rect">
            <a:avLst/>
          </a:prstGeom>
          <a:noFill/>
        </p:spPr>
        <p:txBody>
          <a:bodyPr wrap="square" rtlCol="0">
            <a:spAutoFit/>
          </a:bodyPr>
          <a:lstStyle/>
          <a:p>
            <a:r>
              <a:rPr lang="pl-PL" sz="2400" dirty="0">
                <a:solidFill>
                  <a:schemeClr val="bg1"/>
                </a:solidFill>
              </a:rPr>
              <a:t>borg&amp; </a:t>
            </a:r>
            <a:r>
              <a:rPr lang="pl-PL" sz="2400" dirty="0" err="1">
                <a:solidFill>
                  <a:schemeClr val="bg1"/>
                </a:solidFill>
              </a:rPr>
              <a:t>overström</a:t>
            </a:r>
            <a:endParaRPr lang="pl-PL" sz="2400" dirty="0">
              <a:solidFill>
                <a:schemeClr val="bg1"/>
              </a:solidFill>
            </a:endParaRPr>
          </a:p>
        </p:txBody>
      </p:sp>
      <p:sp>
        <p:nvSpPr>
          <p:cNvPr id="34" name="pole tekstowe 33"/>
          <p:cNvSpPr txBox="1"/>
          <p:nvPr/>
        </p:nvSpPr>
        <p:spPr>
          <a:xfrm>
            <a:off x="10116815" y="152638"/>
            <a:ext cx="1444800" cy="1446550"/>
          </a:xfrm>
          <a:prstGeom prst="rect">
            <a:avLst/>
          </a:prstGeom>
          <a:noFill/>
        </p:spPr>
        <p:txBody>
          <a:bodyPr wrap="square" rtlCol="0">
            <a:spAutoFit/>
          </a:bodyPr>
          <a:lstStyle/>
          <a:p>
            <a:r>
              <a:rPr lang="pl-PL" sz="8800" dirty="0">
                <a:solidFill>
                  <a:schemeClr val="bg1"/>
                </a:solidFill>
                <a:latin typeface="Arial" panose="020B0604020202020204" pitchFamily="34" charset="0"/>
                <a:cs typeface="Arial" panose="020B0604020202020204" pitchFamily="34" charset="0"/>
              </a:rPr>
              <a:t>b2</a:t>
            </a:r>
          </a:p>
        </p:txBody>
      </p:sp>
      <p:sp>
        <p:nvSpPr>
          <p:cNvPr id="35" name="pole tekstowe 34"/>
          <p:cNvSpPr txBox="1"/>
          <p:nvPr/>
        </p:nvSpPr>
        <p:spPr>
          <a:xfrm>
            <a:off x="495300" y="4487594"/>
            <a:ext cx="3867149" cy="1938992"/>
          </a:xfrm>
          <a:prstGeom prst="rect">
            <a:avLst/>
          </a:prstGeom>
          <a:noFill/>
        </p:spPr>
        <p:txBody>
          <a:bodyPr wrap="square" rtlCol="0">
            <a:spAutoFit/>
          </a:bodyPr>
          <a:lstStyle/>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Srebrny - </a:t>
            </a:r>
            <a:r>
              <a:rPr lang="en-US" sz="1000" dirty="0">
                <a:solidFill>
                  <a:schemeClr val="bg1"/>
                </a:solidFill>
              </a:rPr>
              <a:t>1</a:t>
            </a:r>
            <a:r>
              <a:rPr lang="pl-PL" sz="1000" dirty="0">
                <a:solidFill>
                  <a:schemeClr val="bg1"/>
                </a:solidFill>
              </a:rPr>
              <a:t>05110</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Biały - </a:t>
            </a:r>
            <a:r>
              <a:rPr lang="en-US" sz="1000" dirty="0">
                <a:solidFill>
                  <a:schemeClr val="bg1"/>
                </a:solidFill>
              </a:rPr>
              <a:t>10</a:t>
            </a:r>
            <a:r>
              <a:rPr lang="pl-PL" sz="1000" dirty="0">
                <a:solidFill>
                  <a:schemeClr val="bg1"/>
                </a:solidFill>
              </a:rPr>
              <a:t>5</a:t>
            </a:r>
            <a:r>
              <a:rPr lang="en-US" sz="1000" dirty="0">
                <a:solidFill>
                  <a:schemeClr val="bg1"/>
                </a:solidFill>
              </a:rPr>
              <a:t>11</a:t>
            </a:r>
            <a:r>
              <a:rPr lang="pl-PL" sz="1000" dirty="0">
                <a:solidFill>
                  <a:schemeClr val="bg1"/>
                </a:solidFill>
              </a:rPr>
              <a:t>1</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Czarny – </a:t>
            </a:r>
            <a:r>
              <a:rPr lang="en-US" sz="1000" dirty="0">
                <a:solidFill>
                  <a:schemeClr val="bg1"/>
                </a:solidFill>
              </a:rPr>
              <a:t>10</a:t>
            </a:r>
            <a:r>
              <a:rPr lang="pl-PL" sz="1000" dirty="0">
                <a:solidFill>
                  <a:schemeClr val="bg1"/>
                </a:solidFill>
              </a:rPr>
              <a:t>5</a:t>
            </a:r>
            <a:r>
              <a:rPr lang="en-US" sz="1000" dirty="0">
                <a:solidFill>
                  <a:schemeClr val="bg1"/>
                </a:solidFill>
              </a:rPr>
              <a:t>11</a:t>
            </a:r>
            <a:r>
              <a:rPr lang="pl-PL" sz="1000" dirty="0">
                <a:solidFill>
                  <a:schemeClr val="bg1"/>
                </a:solidFill>
              </a:rPr>
              <a:t>2</a:t>
            </a: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Srebrny – </a:t>
            </a:r>
            <a:r>
              <a:rPr lang="en-US" sz="1000" dirty="0">
                <a:solidFill>
                  <a:schemeClr val="bg1"/>
                </a:solidFill>
              </a:rPr>
              <a:t>10</a:t>
            </a:r>
            <a:r>
              <a:rPr lang="pl-PL" sz="1000" dirty="0">
                <a:solidFill>
                  <a:schemeClr val="bg1"/>
                </a:solidFill>
              </a:rPr>
              <a:t>5810</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Biały – </a:t>
            </a:r>
            <a:r>
              <a:rPr lang="en-US" sz="1000" dirty="0">
                <a:solidFill>
                  <a:schemeClr val="bg1"/>
                </a:solidFill>
              </a:rPr>
              <a:t>10</a:t>
            </a:r>
            <a:r>
              <a:rPr lang="pl-PL" sz="1000" dirty="0">
                <a:solidFill>
                  <a:schemeClr val="bg1"/>
                </a:solidFill>
              </a:rPr>
              <a:t>5811</a:t>
            </a: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Temp. pokojowa</a:t>
            </a:r>
            <a:r>
              <a:rPr lang="en-US" sz="1000" dirty="0">
                <a:solidFill>
                  <a:schemeClr val="bg1"/>
                </a:solidFill>
              </a:rPr>
              <a:t> </a:t>
            </a:r>
            <a:r>
              <a:rPr lang="pl-PL" sz="1000" dirty="0">
                <a:solidFill>
                  <a:schemeClr val="bg1"/>
                </a:solidFill>
              </a:rPr>
              <a:t>– Czarny – </a:t>
            </a:r>
            <a:r>
              <a:rPr lang="en-US" sz="1000" dirty="0">
                <a:solidFill>
                  <a:schemeClr val="bg1"/>
                </a:solidFill>
              </a:rPr>
              <a:t>10</a:t>
            </a:r>
            <a:r>
              <a:rPr lang="pl-PL" sz="1000" dirty="0">
                <a:solidFill>
                  <a:schemeClr val="bg1"/>
                </a:solidFill>
              </a:rPr>
              <a:t>5812</a:t>
            </a: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Srebrny - </a:t>
            </a:r>
            <a:r>
              <a:rPr lang="en-US" sz="1000" dirty="0">
                <a:solidFill>
                  <a:schemeClr val="bg1"/>
                </a:solidFill>
              </a:rPr>
              <a:t>1</a:t>
            </a:r>
            <a:r>
              <a:rPr lang="pl-PL" sz="1000" dirty="0">
                <a:solidFill>
                  <a:schemeClr val="bg1"/>
                </a:solidFill>
              </a:rPr>
              <a:t>06110</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Biały - </a:t>
            </a:r>
            <a:r>
              <a:rPr lang="en-US" sz="1000" dirty="0">
                <a:solidFill>
                  <a:schemeClr val="bg1"/>
                </a:solidFill>
              </a:rPr>
              <a:t>1</a:t>
            </a:r>
            <a:r>
              <a:rPr lang="pl-PL" sz="1000" dirty="0">
                <a:solidFill>
                  <a:schemeClr val="bg1"/>
                </a:solidFill>
              </a:rPr>
              <a:t>06111</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Czarny – </a:t>
            </a:r>
            <a:r>
              <a:rPr lang="en-US" sz="1000" dirty="0">
                <a:solidFill>
                  <a:schemeClr val="bg1"/>
                </a:solidFill>
              </a:rPr>
              <a:t>1</a:t>
            </a:r>
            <a:r>
              <a:rPr lang="pl-PL" sz="1000" dirty="0">
                <a:solidFill>
                  <a:schemeClr val="bg1"/>
                </a:solidFill>
              </a:rPr>
              <a:t>06112</a:t>
            </a: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Srebrny – </a:t>
            </a:r>
            <a:r>
              <a:rPr lang="en-US" sz="1000" dirty="0">
                <a:solidFill>
                  <a:schemeClr val="bg1"/>
                </a:solidFill>
              </a:rPr>
              <a:t>10</a:t>
            </a:r>
            <a:r>
              <a:rPr lang="pl-PL" sz="1000" dirty="0">
                <a:solidFill>
                  <a:schemeClr val="bg1"/>
                </a:solidFill>
              </a:rPr>
              <a:t>6810</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a:t>
            </a:r>
            <a:r>
              <a:rPr lang="pl-PL" sz="1000" dirty="0" err="1">
                <a:solidFill>
                  <a:schemeClr val="bg1"/>
                </a:solidFill>
              </a:rPr>
              <a:t>Białyy</a:t>
            </a:r>
            <a:r>
              <a:rPr lang="pl-PL" sz="1000" dirty="0">
                <a:solidFill>
                  <a:schemeClr val="bg1"/>
                </a:solidFill>
              </a:rPr>
              <a:t> – </a:t>
            </a:r>
            <a:r>
              <a:rPr lang="en-US" sz="1000" dirty="0">
                <a:solidFill>
                  <a:schemeClr val="bg1"/>
                </a:solidFill>
              </a:rPr>
              <a:t>10</a:t>
            </a:r>
            <a:r>
              <a:rPr lang="pl-PL" sz="1000" dirty="0">
                <a:solidFill>
                  <a:schemeClr val="bg1"/>
                </a:solidFill>
              </a:rPr>
              <a:t>6811</a:t>
            </a:r>
            <a:r>
              <a:rPr lang="en-US" sz="1000" dirty="0">
                <a:solidFill>
                  <a:schemeClr val="bg1"/>
                </a:solidFill>
              </a:rPr>
              <a:t>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 &amp; Grzeje</a:t>
            </a:r>
            <a:r>
              <a:rPr lang="en-US" sz="1000" dirty="0">
                <a:solidFill>
                  <a:schemeClr val="bg1"/>
                </a:solidFill>
              </a:rPr>
              <a:t> </a:t>
            </a:r>
            <a:r>
              <a:rPr lang="pl-PL" sz="1000" dirty="0">
                <a:solidFill>
                  <a:schemeClr val="bg1"/>
                </a:solidFill>
              </a:rPr>
              <a:t>– Czarny – </a:t>
            </a:r>
            <a:r>
              <a:rPr lang="en-US" sz="1000" dirty="0">
                <a:solidFill>
                  <a:schemeClr val="bg1"/>
                </a:solidFill>
              </a:rPr>
              <a:t>10</a:t>
            </a:r>
            <a:r>
              <a:rPr lang="pl-PL" sz="1000" dirty="0">
                <a:solidFill>
                  <a:schemeClr val="bg1"/>
                </a:solidFill>
              </a:rPr>
              <a:t>6812</a:t>
            </a:r>
            <a:r>
              <a:rPr lang="en-US" sz="1000" dirty="0">
                <a:solidFill>
                  <a:schemeClr val="bg1"/>
                </a:solidFill>
              </a:rPr>
              <a:t>   </a:t>
            </a:r>
            <a:endParaRPr lang="pl-PL" sz="1000" dirty="0">
              <a:solidFill>
                <a:schemeClr val="bg1"/>
              </a:solidFill>
            </a:endParaRPr>
          </a:p>
        </p:txBody>
      </p:sp>
      <p:sp>
        <p:nvSpPr>
          <p:cNvPr id="36" name="pole tekstowe 35"/>
          <p:cNvSpPr txBox="1"/>
          <p:nvPr/>
        </p:nvSpPr>
        <p:spPr>
          <a:xfrm>
            <a:off x="804863" y="1251791"/>
            <a:ext cx="481013" cy="230832"/>
          </a:xfrm>
          <a:prstGeom prst="rect">
            <a:avLst/>
          </a:prstGeom>
          <a:noFill/>
        </p:spPr>
        <p:txBody>
          <a:bodyPr wrap="square" rtlCol="0">
            <a:spAutoFit/>
          </a:bodyPr>
          <a:lstStyle/>
          <a:p>
            <a:r>
              <a:rPr lang="pl-PL" sz="900" dirty="0">
                <a:solidFill>
                  <a:schemeClr val="bg1"/>
                </a:solidFill>
              </a:rPr>
              <a:t>Zimna</a:t>
            </a:r>
          </a:p>
        </p:txBody>
      </p:sp>
      <p:sp>
        <p:nvSpPr>
          <p:cNvPr id="37" name="pole tekstowe 36"/>
          <p:cNvSpPr txBox="1"/>
          <p:nvPr/>
        </p:nvSpPr>
        <p:spPr>
          <a:xfrm>
            <a:off x="1347788" y="1251791"/>
            <a:ext cx="571501" cy="230832"/>
          </a:xfrm>
          <a:prstGeom prst="rect">
            <a:avLst/>
          </a:prstGeom>
          <a:noFill/>
        </p:spPr>
        <p:txBody>
          <a:bodyPr wrap="square" rtlCol="0">
            <a:spAutoFit/>
          </a:bodyPr>
          <a:lstStyle/>
          <a:p>
            <a:r>
              <a:rPr lang="pl-PL" sz="900" dirty="0">
                <a:solidFill>
                  <a:schemeClr val="bg1"/>
                </a:solidFill>
              </a:rPr>
              <a:t>Chłodna</a:t>
            </a:r>
          </a:p>
        </p:txBody>
      </p:sp>
      <p:sp>
        <p:nvSpPr>
          <p:cNvPr id="38" name="pole tekstowe 37"/>
          <p:cNvSpPr txBox="1"/>
          <p:nvPr/>
        </p:nvSpPr>
        <p:spPr>
          <a:xfrm>
            <a:off x="1981201" y="1247402"/>
            <a:ext cx="528562" cy="230832"/>
          </a:xfrm>
          <a:prstGeom prst="rect">
            <a:avLst/>
          </a:prstGeom>
          <a:noFill/>
        </p:spPr>
        <p:txBody>
          <a:bodyPr wrap="square" rtlCol="0">
            <a:spAutoFit/>
          </a:bodyPr>
          <a:lstStyle/>
          <a:p>
            <a:r>
              <a:rPr lang="pl-PL" sz="900" dirty="0">
                <a:solidFill>
                  <a:schemeClr val="bg1"/>
                </a:solidFill>
              </a:rPr>
              <a:t>Gorąca</a:t>
            </a:r>
          </a:p>
        </p:txBody>
      </p:sp>
      <p:sp>
        <p:nvSpPr>
          <p:cNvPr id="39" name="pole tekstowe 38"/>
          <p:cNvSpPr txBox="1"/>
          <p:nvPr/>
        </p:nvSpPr>
        <p:spPr>
          <a:xfrm>
            <a:off x="4305222" y="1241893"/>
            <a:ext cx="715731" cy="230832"/>
          </a:xfrm>
          <a:prstGeom prst="rect">
            <a:avLst/>
          </a:prstGeom>
          <a:noFill/>
        </p:spPr>
        <p:txBody>
          <a:bodyPr wrap="square" rtlCol="0">
            <a:spAutoFit/>
          </a:bodyPr>
          <a:lstStyle/>
          <a:p>
            <a:r>
              <a:rPr lang="pl-PL" sz="900" dirty="0" err="1">
                <a:solidFill>
                  <a:schemeClr val="bg1"/>
                </a:solidFill>
              </a:rPr>
              <a:t>Nablatowy</a:t>
            </a:r>
            <a:endParaRPr lang="pl-PL" sz="900" dirty="0">
              <a:solidFill>
                <a:schemeClr val="bg1"/>
              </a:solidFill>
            </a:endParaRPr>
          </a:p>
        </p:txBody>
      </p:sp>
      <p:sp>
        <p:nvSpPr>
          <p:cNvPr id="40" name="pole tekstowe 39"/>
          <p:cNvSpPr txBox="1"/>
          <p:nvPr/>
        </p:nvSpPr>
        <p:spPr>
          <a:xfrm>
            <a:off x="4950375" y="1241893"/>
            <a:ext cx="847877" cy="230832"/>
          </a:xfrm>
          <a:prstGeom prst="rect">
            <a:avLst/>
          </a:prstGeom>
          <a:noFill/>
        </p:spPr>
        <p:txBody>
          <a:bodyPr wrap="square" rtlCol="0">
            <a:spAutoFit/>
          </a:bodyPr>
          <a:lstStyle/>
          <a:p>
            <a:r>
              <a:rPr lang="pl-PL" sz="900" dirty="0">
                <a:solidFill>
                  <a:schemeClr val="bg1"/>
                </a:solidFill>
              </a:rPr>
              <a:t>Wolnostojący</a:t>
            </a:r>
          </a:p>
        </p:txBody>
      </p:sp>
      <p:sp>
        <p:nvSpPr>
          <p:cNvPr id="41" name="pole tekstowe 40"/>
          <p:cNvSpPr txBox="1"/>
          <p:nvPr/>
        </p:nvSpPr>
        <p:spPr>
          <a:xfrm>
            <a:off x="804862" y="2564450"/>
            <a:ext cx="481013" cy="230832"/>
          </a:xfrm>
          <a:prstGeom prst="rect">
            <a:avLst/>
          </a:prstGeom>
          <a:noFill/>
        </p:spPr>
        <p:txBody>
          <a:bodyPr wrap="square" rtlCol="0">
            <a:spAutoFit/>
          </a:bodyPr>
          <a:lstStyle/>
          <a:p>
            <a:r>
              <a:rPr lang="pl-PL" sz="900" dirty="0">
                <a:solidFill>
                  <a:schemeClr val="bg1"/>
                </a:solidFill>
              </a:rPr>
              <a:t>Urząd</a:t>
            </a:r>
          </a:p>
        </p:txBody>
      </p:sp>
      <p:sp>
        <p:nvSpPr>
          <p:cNvPr id="42" name="pole tekstowe 41"/>
          <p:cNvSpPr txBox="1"/>
          <p:nvPr/>
        </p:nvSpPr>
        <p:spPr>
          <a:xfrm>
            <a:off x="1393031" y="2554060"/>
            <a:ext cx="502003" cy="230832"/>
          </a:xfrm>
          <a:prstGeom prst="rect">
            <a:avLst/>
          </a:prstGeom>
          <a:noFill/>
        </p:spPr>
        <p:txBody>
          <a:bodyPr wrap="square" rtlCol="0">
            <a:spAutoFit/>
          </a:bodyPr>
          <a:lstStyle/>
          <a:p>
            <a:r>
              <a:rPr lang="pl-PL" sz="900" dirty="0">
                <a:solidFill>
                  <a:schemeClr val="bg1"/>
                </a:solidFill>
              </a:rPr>
              <a:t>Goście</a:t>
            </a:r>
          </a:p>
        </p:txBody>
      </p:sp>
      <p:sp>
        <p:nvSpPr>
          <p:cNvPr id="43" name="pole tekstowe 42"/>
          <p:cNvSpPr txBox="1"/>
          <p:nvPr/>
        </p:nvSpPr>
        <p:spPr>
          <a:xfrm>
            <a:off x="2002190" y="2564450"/>
            <a:ext cx="579413" cy="230832"/>
          </a:xfrm>
          <a:prstGeom prst="rect">
            <a:avLst/>
          </a:prstGeom>
          <a:noFill/>
        </p:spPr>
        <p:txBody>
          <a:bodyPr wrap="square" rtlCol="0">
            <a:spAutoFit/>
          </a:bodyPr>
          <a:lstStyle/>
          <a:p>
            <a:r>
              <a:rPr lang="pl-PL" sz="900" dirty="0">
                <a:solidFill>
                  <a:schemeClr val="bg1"/>
                </a:solidFill>
              </a:rPr>
              <a:t>Zdrowie</a:t>
            </a:r>
          </a:p>
        </p:txBody>
      </p:sp>
      <p:sp>
        <p:nvSpPr>
          <p:cNvPr id="44" name="pole tekstowe 43"/>
          <p:cNvSpPr txBox="1"/>
          <p:nvPr/>
        </p:nvSpPr>
        <p:spPr>
          <a:xfrm>
            <a:off x="2647148" y="2564450"/>
            <a:ext cx="481013" cy="230832"/>
          </a:xfrm>
          <a:prstGeom prst="rect">
            <a:avLst/>
          </a:prstGeom>
          <a:noFill/>
        </p:spPr>
        <p:txBody>
          <a:bodyPr wrap="square" rtlCol="0">
            <a:spAutoFit/>
          </a:bodyPr>
          <a:lstStyle/>
          <a:p>
            <a:r>
              <a:rPr lang="pl-PL" sz="900" dirty="0">
                <a:solidFill>
                  <a:schemeClr val="bg1"/>
                </a:solidFill>
              </a:rPr>
              <a:t>Nauka</a:t>
            </a:r>
          </a:p>
        </p:txBody>
      </p:sp>
      <p:sp>
        <p:nvSpPr>
          <p:cNvPr id="45" name="pole tekstowe 44"/>
          <p:cNvSpPr txBox="1"/>
          <p:nvPr/>
        </p:nvSpPr>
        <p:spPr>
          <a:xfrm>
            <a:off x="3271320" y="2548507"/>
            <a:ext cx="481013" cy="230832"/>
          </a:xfrm>
          <a:prstGeom prst="rect">
            <a:avLst/>
          </a:prstGeom>
          <a:noFill/>
        </p:spPr>
        <p:txBody>
          <a:bodyPr wrap="square" rtlCol="0">
            <a:spAutoFit/>
          </a:bodyPr>
          <a:lstStyle/>
          <a:p>
            <a:r>
              <a:rPr lang="pl-PL" sz="900" dirty="0" err="1">
                <a:solidFill>
                  <a:schemeClr val="bg1"/>
                </a:solidFill>
              </a:rPr>
              <a:t>Relax</a:t>
            </a:r>
            <a:endParaRPr lang="pl-PL" sz="900" dirty="0">
              <a:solidFill>
                <a:schemeClr val="bg1"/>
              </a:solidFill>
            </a:endParaRPr>
          </a:p>
        </p:txBody>
      </p:sp>
      <p:sp>
        <p:nvSpPr>
          <p:cNvPr id="46" name="pole tekstowe 45"/>
          <p:cNvSpPr txBox="1"/>
          <p:nvPr/>
        </p:nvSpPr>
        <p:spPr>
          <a:xfrm>
            <a:off x="3798564" y="2548507"/>
            <a:ext cx="620765" cy="230832"/>
          </a:xfrm>
          <a:prstGeom prst="rect">
            <a:avLst/>
          </a:prstGeom>
          <a:noFill/>
        </p:spPr>
        <p:txBody>
          <a:bodyPr wrap="square" rtlCol="0">
            <a:spAutoFit/>
          </a:bodyPr>
          <a:lstStyle/>
          <a:p>
            <a:r>
              <a:rPr lang="pl-PL" sz="900" dirty="0">
                <a:solidFill>
                  <a:schemeClr val="bg1"/>
                </a:solidFill>
              </a:rPr>
              <a:t>Przemysł</a:t>
            </a:r>
          </a:p>
        </p:txBody>
      </p:sp>
      <p:sp>
        <p:nvSpPr>
          <p:cNvPr id="47" name="pole tekstowe 46"/>
          <p:cNvSpPr txBox="1"/>
          <p:nvPr/>
        </p:nvSpPr>
        <p:spPr>
          <a:xfrm>
            <a:off x="4654179" y="2564450"/>
            <a:ext cx="357761" cy="230832"/>
          </a:xfrm>
          <a:prstGeom prst="rect">
            <a:avLst/>
          </a:prstGeom>
          <a:noFill/>
        </p:spPr>
        <p:txBody>
          <a:bodyPr wrap="square" rtlCol="0">
            <a:spAutoFit/>
          </a:bodyPr>
          <a:lstStyle/>
          <a:p>
            <a:r>
              <a:rPr lang="pl-PL" sz="900" dirty="0">
                <a:solidFill>
                  <a:schemeClr val="bg1"/>
                </a:solidFill>
              </a:rPr>
              <a:t>1-5</a:t>
            </a:r>
          </a:p>
        </p:txBody>
      </p:sp>
      <p:sp>
        <p:nvSpPr>
          <p:cNvPr id="48" name="pole tekstowe 47"/>
          <p:cNvSpPr txBox="1"/>
          <p:nvPr/>
        </p:nvSpPr>
        <p:spPr>
          <a:xfrm>
            <a:off x="5204497" y="2559159"/>
            <a:ext cx="481013" cy="230832"/>
          </a:xfrm>
          <a:prstGeom prst="rect">
            <a:avLst/>
          </a:prstGeom>
          <a:noFill/>
        </p:spPr>
        <p:txBody>
          <a:bodyPr wrap="square" rtlCol="0">
            <a:spAutoFit/>
          </a:bodyPr>
          <a:lstStyle/>
          <a:p>
            <a:r>
              <a:rPr lang="pl-PL" sz="900" dirty="0">
                <a:solidFill>
                  <a:schemeClr val="bg1"/>
                </a:solidFill>
              </a:rPr>
              <a:t>6-10</a:t>
            </a:r>
          </a:p>
        </p:txBody>
      </p:sp>
      <p:sp>
        <p:nvSpPr>
          <p:cNvPr id="49" name="pole tekstowe 48"/>
          <p:cNvSpPr txBox="1"/>
          <p:nvPr/>
        </p:nvSpPr>
        <p:spPr>
          <a:xfrm>
            <a:off x="5795615" y="2548507"/>
            <a:ext cx="481013" cy="230832"/>
          </a:xfrm>
          <a:prstGeom prst="rect">
            <a:avLst/>
          </a:prstGeom>
          <a:noFill/>
        </p:spPr>
        <p:txBody>
          <a:bodyPr wrap="square" rtlCol="0">
            <a:spAutoFit/>
          </a:bodyPr>
          <a:lstStyle/>
          <a:p>
            <a:r>
              <a:rPr lang="pl-PL" sz="900" dirty="0">
                <a:solidFill>
                  <a:schemeClr val="bg1"/>
                </a:solidFill>
              </a:rPr>
              <a:t>11-25</a:t>
            </a:r>
          </a:p>
        </p:txBody>
      </p:sp>
      <p:sp>
        <p:nvSpPr>
          <p:cNvPr id="50" name="pole tekstowe 49"/>
          <p:cNvSpPr txBox="1"/>
          <p:nvPr/>
        </p:nvSpPr>
        <p:spPr>
          <a:xfrm>
            <a:off x="4568511" y="4928508"/>
            <a:ext cx="579678" cy="230832"/>
          </a:xfrm>
          <a:prstGeom prst="rect">
            <a:avLst/>
          </a:prstGeom>
          <a:noFill/>
        </p:spPr>
        <p:txBody>
          <a:bodyPr wrap="square" rtlCol="0">
            <a:spAutoFit/>
          </a:bodyPr>
          <a:lstStyle/>
          <a:p>
            <a:r>
              <a:rPr lang="pl-PL" sz="900" dirty="0">
                <a:solidFill>
                  <a:schemeClr val="bg1"/>
                </a:solidFill>
              </a:rPr>
              <a:t>Zbiornik</a:t>
            </a:r>
          </a:p>
        </p:txBody>
      </p:sp>
    </p:spTree>
    <p:extLst>
      <p:ext uri="{BB962C8B-B14F-4D97-AF65-F5344CB8AC3E}">
        <p14:creationId xmlns:p14="http://schemas.microsoft.com/office/powerpoint/2010/main" val="327301181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rgbClr val="0A140C"/>
        </a:solidFill>
        <a:effectLst/>
      </p:bgPr>
    </p:bg>
    <p:spTree>
      <p:nvGrpSpPr>
        <p:cNvPr id="1" name=""/>
        <p:cNvGrpSpPr/>
        <p:nvPr/>
      </p:nvGrpSpPr>
      <p:grpSpPr>
        <a:xfrm>
          <a:off x="0" y="0"/>
          <a:ext cx="0" cy="0"/>
          <a:chOff x="0" y="0"/>
          <a:chExt cx="0" cy="0"/>
        </a:xfrm>
      </p:grpSpPr>
      <p:pic>
        <p:nvPicPr>
          <p:cNvPr id="3" name="Picture 1862"/>
          <p:cNvPicPr/>
          <p:nvPr/>
        </p:nvPicPr>
        <p:blipFill>
          <a:blip r:embed="rId3"/>
          <a:stretch>
            <a:fillRect/>
          </a:stretch>
        </p:blipFill>
        <p:spPr>
          <a:xfrm>
            <a:off x="0" y="0"/>
            <a:ext cx="5232113" cy="6858000"/>
          </a:xfrm>
          <a:prstGeom prst="rect">
            <a:avLst/>
          </a:prstGeom>
        </p:spPr>
      </p:pic>
      <p:grpSp>
        <p:nvGrpSpPr>
          <p:cNvPr id="4" name="Group 1444"/>
          <p:cNvGrpSpPr/>
          <p:nvPr/>
        </p:nvGrpSpPr>
        <p:grpSpPr>
          <a:xfrm>
            <a:off x="5942444" y="1507209"/>
            <a:ext cx="5231834" cy="3843581"/>
            <a:chOff x="-2641" y="-3148"/>
            <a:chExt cx="4827016" cy="3557016"/>
          </a:xfrm>
        </p:grpSpPr>
        <p:pic>
          <p:nvPicPr>
            <p:cNvPr id="5" name="Picture 1867"/>
            <p:cNvPicPr/>
            <p:nvPr/>
          </p:nvPicPr>
          <p:blipFill>
            <a:blip r:embed="rId4"/>
            <a:stretch>
              <a:fillRect/>
            </a:stretch>
          </p:blipFill>
          <p:spPr>
            <a:xfrm>
              <a:off x="1646327" y="-3148"/>
              <a:ext cx="1527048" cy="3557016"/>
            </a:xfrm>
            <a:prstGeom prst="rect">
              <a:avLst/>
            </a:prstGeom>
          </p:spPr>
        </p:pic>
        <p:pic>
          <p:nvPicPr>
            <p:cNvPr id="6" name="Picture 1868"/>
            <p:cNvPicPr/>
            <p:nvPr/>
          </p:nvPicPr>
          <p:blipFill>
            <a:blip r:embed="rId5"/>
            <a:stretch>
              <a:fillRect/>
            </a:stretch>
          </p:blipFill>
          <p:spPr>
            <a:xfrm>
              <a:off x="3297327" y="-3148"/>
              <a:ext cx="1527048" cy="3557016"/>
            </a:xfrm>
            <a:prstGeom prst="rect">
              <a:avLst/>
            </a:prstGeom>
          </p:spPr>
        </p:pic>
        <p:pic>
          <p:nvPicPr>
            <p:cNvPr id="7" name="Picture 1866"/>
            <p:cNvPicPr/>
            <p:nvPr/>
          </p:nvPicPr>
          <p:blipFill>
            <a:blip r:embed="rId6"/>
            <a:stretch>
              <a:fillRect/>
            </a:stretch>
          </p:blipFill>
          <p:spPr>
            <a:xfrm>
              <a:off x="-2641" y="-3148"/>
              <a:ext cx="1527048" cy="2304289"/>
            </a:xfrm>
            <a:prstGeom prst="rect">
              <a:avLst/>
            </a:prstGeom>
          </p:spPr>
        </p:pic>
      </p:grpSp>
      <p:sp>
        <p:nvSpPr>
          <p:cNvPr id="9" name="pole tekstowe 8"/>
          <p:cNvSpPr txBox="1"/>
          <p:nvPr/>
        </p:nvSpPr>
        <p:spPr>
          <a:xfrm>
            <a:off x="546979" y="360218"/>
            <a:ext cx="1464701" cy="830997"/>
          </a:xfrm>
          <a:prstGeom prst="rect">
            <a:avLst/>
          </a:prstGeom>
          <a:noFill/>
        </p:spPr>
        <p:txBody>
          <a:bodyPr wrap="square" rtlCol="0">
            <a:spAutoFit/>
          </a:bodyPr>
          <a:lstStyle/>
          <a:p>
            <a:r>
              <a:rPr lang="pl-PL" sz="2400" dirty="0">
                <a:solidFill>
                  <a:schemeClr val="bg1"/>
                </a:solidFill>
              </a:rPr>
              <a:t>borg&amp; </a:t>
            </a:r>
            <a:r>
              <a:rPr lang="pl-PL" sz="2400" dirty="0" err="1">
                <a:solidFill>
                  <a:schemeClr val="bg1"/>
                </a:solidFill>
              </a:rPr>
              <a:t>overström</a:t>
            </a:r>
            <a:endParaRPr lang="pl-PL" sz="2400" dirty="0">
              <a:solidFill>
                <a:schemeClr val="bg1"/>
              </a:solidFill>
            </a:endParaRPr>
          </a:p>
        </p:txBody>
      </p:sp>
      <p:sp>
        <p:nvSpPr>
          <p:cNvPr id="10" name="pole tekstowe 9"/>
          <p:cNvSpPr txBox="1"/>
          <p:nvPr/>
        </p:nvSpPr>
        <p:spPr>
          <a:xfrm>
            <a:off x="3815814" y="183770"/>
            <a:ext cx="1531101" cy="1446550"/>
          </a:xfrm>
          <a:prstGeom prst="rect">
            <a:avLst/>
          </a:prstGeom>
          <a:noFill/>
        </p:spPr>
        <p:txBody>
          <a:bodyPr wrap="square" rtlCol="0">
            <a:spAutoFit/>
          </a:bodyPr>
          <a:lstStyle/>
          <a:p>
            <a:r>
              <a:rPr lang="pl-PL" sz="8800" dirty="0">
                <a:solidFill>
                  <a:schemeClr val="bg1"/>
                </a:solidFill>
                <a:latin typeface="Arial" panose="020B0604020202020204" pitchFamily="34" charset="0"/>
                <a:cs typeface="Arial" panose="020B0604020202020204" pitchFamily="34" charset="0"/>
              </a:rPr>
              <a:t>b3</a:t>
            </a:r>
          </a:p>
        </p:txBody>
      </p:sp>
      <p:sp>
        <p:nvSpPr>
          <p:cNvPr id="11" name="pole tekstowe 10"/>
          <p:cNvSpPr txBox="1"/>
          <p:nvPr/>
        </p:nvSpPr>
        <p:spPr>
          <a:xfrm>
            <a:off x="5942444" y="360218"/>
            <a:ext cx="5030356" cy="954107"/>
          </a:xfrm>
          <a:prstGeom prst="rect">
            <a:avLst/>
          </a:prstGeom>
          <a:noFill/>
        </p:spPr>
        <p:txBody>
          <a:bodyPr wrap="square" rtlCol="0">
            <a:spAutoFit/>
          </a:bodyPr>
          <a:lstStyle/>
          <a:p>
            <a:r>
              <a:rPr lang="pl-PL" sz="1400" b="1" dirty="0">
                <a:solidFill>
                  <a:schemeClr val="bg1"/>
                </a:solidFill>
              </a:rPr>
              <a:t>A </a:t>
            </a:r>
            <a:r>
              <a:rPr lang="pl-PL" sz="1400" b="1" dirty="0" err="1">
                <a:solidFill>
                  <a:schemeClr val="bg1"/>
                </a:solidFill>
              </a:rPr>
              <a:t>reimagined</a:t>
            </a:r>
            <a:r>
              <a:rPr lang="pl-PL" sz="1400" b="1" dirty="0">
                <a:solidFill>
                  <a:schemeClr val="bg1"/>
                </a:solidFill>
              </a:rPr>
              <a:t> </a:t>
            </a:r>
            <a:r>
              <a:rPr lang="pl-PL" sz="1400" b="1" dirty="0" err="1">
                <a:solidFill>
                  <a:schemeClr val="bg1"/>
                </a:solidFill>
              </a:rPr>
              <a:t>classic</a:t>
            </a:r>
            <a:endParaRPr lang="pl-PL" sz="1400" dirty="0">
              <a:solidFill>
                <a:schemeClr val="bg1"/>
              </a:solidFill>
            </a:endParaRPr>
          </a:p>
          <a:p>
            <a:r>
              <a:rPr lang="pl-PL" sz="1400" dirty="0" err="1">
                <a:solidFill>
                  <a:schemeClr val="bg1"/>
                </a:solidFill>
              </a:rPr>
              <a:t>Built</a:t>
            </a:r>
            <a:r>
              <a:rPr lang="pl-PL" sz="1400" dirty="0">
                <a:solidFill>
                  <a:schemeClr val="bg1"/>
                </a:solidFill>
              </a:rPr>
              <a:t> from the </a:t>
            </a:r>
            <a:r>
              <a:rPr lang="pl-PL" sz="1400" dirty="0" err="1">
                <a:solidFill>
                  <a:schemeClr val="bg1"/>
                </a:solidFill>
              </a:rPr>
              <a:t>strong</a:t>
            </a:r>
            <a:r>
              <a:rPr lang="pl-PL" sz="1400" dirty="0">
                <a:solidFill>
                  <a:schemeClr val="bg1"/>
                </a:solidFill>
              </a:rPr>
              <a:t> </a:t>
            </a:r>
            <a:r>
              <a:rPr lang="pl-PL" sz="1400" dirty="0" err="1">
                <a:solidFill>
                  <a:schemeClr val="bg1"/>
                </a:solidFill>
              </a:rPr>
              <a:t>foundations</a:t>
            </a:r>
            <a:r>
              <a:rPr lang="pl-PL" sz="1400" dirty="0">
                <a:solidFill>
                  <a:schemeClr val="bg1"/>
                </a:solidFill>
              </a:rPr>
              <a:t> set by  the b2 </a:t>
            </a:r>
            <a:r>
              <a:rPr lang="pl-PL" sz="1400" dirty="0" err="1">
                <a:solidFill>
                  <a:schemeClr val="bg1"/>
                </a:solidFill>
              </a:rPr>
              <a:t>range</a:t>
            </a:r>
            <a:r>
              <a:rPr lang="pl-PL" sz="1400" dirty="0">
                <a:solidFill>
                  <a:schemeClr val="bg1"/>
                </a:solidFill>
              </a:rPr>
              <a:t>, </a:t>
            </a:r>
            <a:r>
              <a:rPr lang="pl-PL" sz="1400" dirty="0" err="1">
                <a:solidFill>
                  <a:schemeClr val="bg1"/>
                </a:solidFill>
              </a:rPr>
              <a:t>this</a:t>
            </a:r>
            <a:r>
              <a:rPr lang="pl-PL" sz="1400" dirty="0">
                <a:solidFill>
                  <a:schemeClr val="bg1"/>
                </a:solidFill>
              </a:rPr>
              <a:t> </a:t>
            </a:r>
            <a:r>
              <a:rPr lang="pl-PL" sz="1400" dirty="0" err="1">
                <a:solidFill>
                  <a:schemeClr val="bg1"/>
                </a:solidFill>
              </a:rPr>
              <a:t>product</a:t>
            </a:r>
            <a:r>
              <a:rPr lang="pl-PL" sz="1400" dirty="0">
                <a:solidFill>
                  <a:schemeClr val="bg1"/>
                </a:solidFill>
              </a:rPr>
              <a:t> </a:t>
            </a:r>
            <a:r>
              <a:rPr lang="pl-PL" sz="1400" dirty="0" err="1">
                <a:solidFill>
                  <a:schemeClr val="bg1"/>
                </a:solidFill>
              </a:rPr>
              <a:t>boasts</a:t>
            </a:r>
            <a:r>
              <a:rPr lang="pl-PL" sz="1400" dirty="0">
                <a:solidFill>
                  <a:schemeClr val="bg1"/>
                </a:solidFill>
              </a:rPr>
              <a:t> </a:t>
            </a:r>
            <a:r>
              <a:rPr lang="pl-PL" sz="1400" dirty="0" err="1">
                <a:solidFill>
                  <a:schemeClr val="bg1"/>
                </a:solidFill>
              </a:rPr>
              <a:t>additional</a:t>
            </a:r>
            <a:r>
              <a:rPr lang="pl-PL" sz="1400" dirty="0">
                <a:solidFill>
                  <a:schemeClr val="bg1"/>
                </a:solidFill>
              </a:rPr>
              <a:t> </a:t>
            </a:r>
            <a:r>
              <a:rPr lang="pl-PL" sz="1400" dirty="0" err="1">
                <a:solidFill>
                  <a:schemeClr val="bg1"/>
                </a:solidFill>
              </a:rPr>
              <a:t>features</a:t>
            </a:r>
            <a:r>
              <a:rPr lang="pl-PL" sz="1400" dirty="0">
                <a:solidFill>
                  <a:schemeClr val="bg1"/>
                </a:solidFill>
              </a:rPr>
              <a:t> </a:t>
            </a:r>
            <a:r>
              <a:rPr lang="pl-PL" sz="1400" dirty="0" err="1">
                <a:solidFill>
                  <a:schemeClr val="bg1"/>
                </a:solidFill>
              </a:rPr>
              <a:t>including</a:t>
            </a:r>
            <a:r>
              <a:rPr lang="pl-PL" sz="1400" dirty="0">
                <a:solidFill>
                  <a:schemeClr val="bg1"/>
                </a:solidFill>
              </a:rPr>
              <a:t> a </a:t>
            </a:r>
            <a:r>
              <a:rPr lang="pl-PL" sz="1400" dirty="0" err="1">
                <a:solidFill>
                  <a:schemeClr val="bg1"/>
                </a:solidFill>
              </a:rPr>
              <a:t>larger</a:t>
            </a:r>
            <a:r>
              <a:rPr lang="pl-PL" sz="1400" dirty="0">
                <a:solidFill>
                  <a:schemeClr val="bg1"/>
                </a:solidFill>
              </a:rPr>
              <a:t> </a:t>
            </a:r>
            <a:r>
              <a:rPr lang="pl-PL" sz="1400" dirty="0" err="1">
                <a:solidFill>
                  <a:schemeClr val="bg1"/>
                </a:solidFill>
              </a:rPr>
              <a:t>dispense</a:t>
            </a:r>
            <a:r>
              <a:rPr lang="pl-PL" sz="1400" dirty="0">
                <a:solidFill>
                  <a:schemeClr val="bg1"/>
                </a:solidFill>
              </a:rPr>
              <a:t>  </a:t>
            </a:r>
            <a:r>
              <a:rPr lang="pl-PL" sz="1400" dirty="0" err="1">
                <a:solidFill>
                  <a:schemeClr val="bg1"/>
                </a:solidFill>
              </a:rPr>
              <a:t>area</a:t>
            </a:r>
            <a:r>
              <a:rPr lang="pl-PL" sz="1400" dirty="0">
                <a:solidFill>
                  <a:schemeClr val="bg1"/>
                </a:solidFill>
              </a:rPr>
              <a:t>, </a:t>
            </a:r>
            <a:r>
              <a:rPr lang="pl-PL" sz="1400" dirty="0" err="1">
                <a:solidFill>
                  <a:schemeClr val="bg1"/>
                </a:solidFill>
              </a:rPr>
              <a:t>integrated</a:t>
            </a:r>
            <a:r>
              <a:rPr lang="pl-PL" sz="1400" dirty="0">
                <a:solidFill>
                  <a:schemeClr val="bg1"/>
                </a:solidFill>
              </a:rPr>
              <a:t> </a:t>
            </a:r>
            <a:r>
              <a:rPr lang="pl-PL" sz="1400" dirty="0" err="1">
                <a:solidFill>
                  <a:schemeClr val="bg1"/>
                </a:solidFill>
              </a:rPr>
              <a:t>cup</a:t>
            </a:r>
            <a:r>
              <a:rPr lang="pl-PL" sz="1400" dirty="0">
                <a:solidFill>
                  <a:schemeClr val="bg1"/>
                </a:solidFill>
              </a:rPr>
              <a:t> </a:t>
            </a:r>
            <a:r>
              <a:rPr lang="pl-PL" sz="1400" dirty="0" err="1">
                <a:solidFill>
                  <a:schemeClr val="bg1"/>
                </a:solidFill>
              </a:rPr>
              <a:t>dispenser</a:t>
            </a:r>
            <a:r>
              <a:rPr lang="pl-PL" sz="1400" dirty="0">
                <a:solidFill>
                  <a:schemeClr val="bg1"/>
                </a:solidFill>
              </a:rPr>
              <a:t> and the </a:t>
            </a:r>
            <a:r>
              <a:rPr lang="pl-PL" sz="1400" dirty="0" err="1">
                <a:solidFill>
                  <a:schemeClr val="bg1"/>
                </a:solidFill>
              </a:rPr>
              <a:t>option</a:t>
            </a:r>
            <a:r>
              <a:rPr lang="pl-PL" sz="1400" dirty="0">
                <a:solidFill>
                  <a:schemeClr val="bg1"/>
                </a:solidFill>
              </a:rPr>
              <a:t> of </a:t>
            </a:r>
            <a:r>
              <a:rPr lang="pl-PL" sz="1400" dirty="0" err="1">
                <a:solidFill>
                  <a:schemeClr val="bg1"/>
                </a:solidFill>
              </a:rPr>
              <a:t>sparkling</a:t>
            </a:r>
            <a:r>
              <a:rPr lang="pl-PL" sz="1400" dirty="0">
                <a:solidFill>
                  <a:schemeClr val="bg1"/>
                </a:solidFill>
              </a:rPr>
              <a:t> </a:t>
            </a:r>
            <a:r>
              <a:rPr lang="pl-PL" sz="1400" dirty="0" err="1">
                <a:solidFill>
                  <a:schemeClr val="bg1"/>
                </a:solidFill>
              </a:rPr>
              <a:t>water</a:t>
            </a:r>
            <a:r>
              <a:rPr lang="pl-PL" sz="1400" dirty="0">
                <a:solidFill>
                  <a:schemeClr val="bg1"/>
                </a:solidFill>
              </a:rPr>
              <a:t>.</a:t>
            </a:r>
          </a:p>
        </p:txBody>
      </p:sp>
      <p:sp>
        <p:nvSpPr>
          <p:cNvPr id="12" name="pole tekstowe 11"/>
          <p:cNvSpPr txBox="1"/>
          <p:nvPr/>
        </p:nvSpPr>
        <p:spPr>
          <a:xfrm>
            <a:off x="3802386" y="5924550"/>
            <a:ext cx="2150228" cy="861774"/>
          </a:xfrm>
          <a:prstGeom prst="rect">
            <a:avLst/>
          </a:prstGeom>
          <a:noFill/>
        </p:spPr>
        <p:txBody>
          <a:bodyPr wrap="square" rtlCol="0">
            <a:spAutoFit/>
          </a:bodyPr>
          <a:lstStyle/>
          <a:p>
            <a:r>
              <a:rPr lang="pl-PL" sz="1000" b="1" dirty="0">
                <a:solidFill>
                  <a:schemeClr val="bg1"/>
                </a:solidFill>
              </a:rPr>
              <a:t>Power </a:t>
            </a:r>
            <a:r>
              <a:rPr lang="pl-PL" sz="1000" b="1" dirty="0" err="1">
                <a:solidFill>
                  <a:schemeClr val="bg1"/>
                </a:solidFill>
              </a:rPr>
              <a:t>requirements</a:t>
            </a:r>
            <a:r>
              <a:rPr lang="pl-PL" sz="1000" b="1" dirty="0">
                <a:solidFill>
                  <a:schemeClr val="bg1"/>
                </a:solidFill>
              </a:rPr>
              <a:t> </a:t>
            </a:r>
            <a:endParaRPr lang="pl-PL" sz="1000" dirty="0">
              <a:solidFill>
                <a:schemeClr val="bg1"/>
              </a:solidFill>
            </a:endParaRPr>
          </a:p>
          <a:p>
            <a:r>
              <a:rPr lang="pl-PL" sz="1000" dirty="0">
                <a:solidFill>
                  <a:schemeClr val="bg1"/>
                </a:solidFill>
              </a:rPr>
              <a:t>Hertz 50/</a:t>
            </a:r>
            <a:r>
              <a:rPr lang="pl-PL" sz="1000" dirty="0" err="1">
                <a:solidFill>
                  <a:schemeClr val="bg1"/>
                </a:solidFill>
              </a:rPr>
              <a:t>Volts</a:t>
            </a:r>
            <a:r>
              <a:rPr lang="pl-PL" sz="1000" dirty="0">
                <a:solidFill>
                  <a:schemeClr val="bg1"/>
                </a:solidFill>
              </a:rPr>
              <a:t> 220-240 </a:t>
            </a:r>
          </a:p>
          <a:p>
            <a:r>
              <a:rPr lang="pl-PL" sz="1000" b="1" dirty="0">
                <a:solidFill>
                  <a:schemeClr val="bg1"/>
                </a:solidFill>
              </a:rPr>
              <a:t>Max </a:t>
            </a:r>
            <a:r>
              <a:rPr lang="pl-PL" sz="1000" b="1" dirty="0" err="1">
                <a:solidFill>
                  <a:schemeClr val="bg1"/>
                </a:solidFill>
              </a:rPr>
              <a:t>power</a:t>
            </a:r>
            <a:r>
              <a:rPr lang="pl-PL" sz="1000" b="1" dirty="0">
                <a:solidFill>
                  <a:schemeClr val="bg1"/>
                </a:solidFill>
              </a:rPr>
              <a:t> </a:t>
            </a:r>
            <a:r>
              <a:rPr lang="pl-PL" sz="1000" b="1" dirty="0" err="1">
                <a:solidFill>
                  <a:schemeClr val="bg1"/>
                </a:solidFill>
              </a:rPr>
              <a:t>consumption</a:t>
            </a:r>
            <a:r>
              <a:rPr lang="pl-PL" sz="1000" b="1" dirty="0">
                <a:solidFill>
                  <a:schemeClr val="bg1"/>
                </a:solidFill>
              </a:rPr>
              <a:t>  </a:t>
            </a:r>
            <a:r>
              <a:rPr lang="pl-PL" sz="1000" dirty="0" err="1">
                <a:solidFill>
                  <a:schemeClr val="bg1"/>
                </a:solidFill>
              </a:rPr>
              <a:t>Cold</a:t>
            </a:r>
            <a:r>
              <a:rPr lang="pl-PL" sz="1000" dirty="0">
                <a:solidFill>
                  <a:schemeClr val="bg1"/>
                </a:solidFill>
              </a:rPr>
              <a:t> &amp; </a:t>
            </a:r>
            <a:r>
              <a:rPr lang="pl-PL" sz="1000" dirty="0" err="1">
                <a:solidFill>
                  <a:schemeClr val="bg1"/>
                </a:solidFill>
              </a:rPr>
              <a:t>Ambient</a:t>
            </a:r>
            <a:r>
              <a:rPr lang="pl-PL" sz="1000" dirty="0">
                <a:solidFill>
                  <a:schemeClr val="bg1"/>
                </a:solidFill>
              </a:rPr>
              <a:t> 95W </a:t>
            </a:r>
          </a:p>
          <a:p>
            <a:r>
              <a:rPr lang="pl-PL" sz="1000" dirty="0" err="1">
                <a:solidFill>
                  <a:schemeClr val="bg1"/>
                </a:solidFill>
              </a:rPr>
              <a:t>Cold</a:t>
            </a:r>
            <a:r>
              <a:rPr lang="pl-PL" sz="1000" dirty="0">
                <a:solidFill>
                  <a:schemeClr val="bg1"/>
                </a:solidFill>
              </a:rPr>
              <a:t> &amp; Hot 545W </a:t>
            </a:r>
          </a:p>
        </p:txBody>
      </p:sp>
      <p:cxnSp>
        <p:nvCxnSpPr>
          <p:cNvPr id="14" name="Łącznik prosty 13"/>
          <p:cNvCxnSpPr/>
          <p:nvPr/>
        </p:nvCxnSpPr>
        <p:spPr>
          <a:xfrm>
            <a:off x="3815814" y="5905500"/>
            <a:ext cx="2070959" cy="0"/>
          </a:xfrm>
          <a:prstGeom prst="line">
            <a:avLst/>
          </a:prstGeom>
          <a:ln w="15875">
            <a:solidFill>
              <a:schemeClr val="accent1"/>
            </a:solidFill>
          </a:ln>
        </p:spPr>
        <p:style>
          <a:lnRef idx="1">
            <a:schemeClr val="accent6"/>
          </a:lnRef>
          <a:fillRef idx="0">
            <a:schemeClr val="accent6"/>
          </a:fillRef>
          <a:effectRef idx="0">
            <a:schemeClr val="accent6"/>
          </a:effectRef>
          <a:fontRef idx="minor">
            <a:schemeClr val="tx1"/>
          </a:fontRef>
        </p:style>
      </p:cxnSp>
      <p:sp>
        <p:nvSpPr>
          <p:cNvPr id="15" name="pole tekstowe 14"/>
          <p:cNvSpPr txBox="1"/>
          <p:nvPr/>
        </p:nvSpPr>
        <p:spPr>
          <a:xfrm>
            <a:off x="6326744" y="5993844"/>
            <a:ext cx="2333625" cy="830997"/>
          </a:xfrm>
          <a:prstGeom prst="rect">
            <a:avLst/>
          </a:prstGeom>
          <a:noFill/>
        </p:spPr>
        <p:txBody>
          <a:bodyPr wrap="square" rtlCol="0">
            <a:spAutoFit/>
          </a:bodyPr>
          <a:lstStyle/>
          <a:p>
            <a:r>
              <a:rPr lang="en-US" sz="1000" dirty="0">
                <a:solidFill>
                  <a:schemeClr val="bg1"/>
                </a:solidFill>
              </a:rPr>
              <a:t>Cold temperature Cold &amp; Ambient Min 4°C/Max 11°C Direct Chill Min 2°C/Max 11°C Hot temperature Max 92°C Throughput </a:t>
            </a:r>
            <a:r>
              <a:rPr lang="en-US" sz="1000" dirty="0" err="1">
                <a:solidFill>
                  <a:schemeClr val="bg1"/>
                </a:solidFill>
              </a:rPr>
              <a:t>litres</a:t>
            </a:r>
            <a:r>
              <a:rPr lang="en-US" sz="1000" dirty="0">
                <a:solidFill>
                  <a:schemeClr val="bg1"/>
                </a:solidFill>
              </a:rPr>
              <a:t> per hour Cold 22/Hot 6</a:t>
            </a:r>
            <a:endParaRPr lang="pl-PL" sz="1000" dirty="0">
              <a:solidFill>
                <a:schemeClr val="bg1"/>
              </a:solidFill>
            </a:endParaRPr>
          </a:p>
          <a:p>
            <a:endParaRPr lang="pl-PL" sz="800" dirty="0">
              <a:solidFill>
                <a:schemeClr val="bg1"/>
              </a:solidFill>
            </a:endParaRPr>
          </a:p>
        </p:txBody>
      </p:sp>
      <p:cxnSp>
        <p:nvCxnSpPr>
          <p:cNvPr id="17" name="Łącznik prosty 16"/>
          <p:cNvCxnSpPr/>
          <p:nvPr/>
        </p:nvCxnSpPr>
        <p:spPr>
          <a:xfrm>
            <a:off x="6326744" y="5905500"/>
            <a:ext cx="2202659" cy="3015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ole tekstowe 17"/>
          <p:cNvSpPr txBox="1"/>
          <p:nvPr/>
        </p:nvSpPr>
        <p:spPr>
          <a:xfrm>
            <a:off x="9034499" y="5935658"/>
            <a:ext cx="2095500" cy="830997"/>
          </a:xfrm>
          <a:prstGeom prst="rect">
            <a:avLst/>
          </a:prstGeom>
          <a:noFill/>
        </p:spPr>
        <p:txBody>
          <a:bodyPr wrap="square" rtlCol="0">
            <a:spAutoFit/>
          </a:bodyPr>
          <a:lstStyle/>
          <a:p>
            <a:endParaRPr lang="pl-PL" sz="800" dirty="0"/>
          </a:p>
          <a:p>
            <a:r>
              <a:rPr lang="en-US" sz="1000" dirty="0">
                <a:solidFill>
                  <a:schemeClr val="bg1"/>
                </a:solidFill>
              </a:rPr>
              <a:t>Dimensions </a:t>
            </a:r>
            <a:r>
              <a:rPr lang="pl-PL" sz="1000" dirty="0">
                <a:solidFill>
                  <a:schemeClr val="bg1"/>
                </a:solidFill>
              </a:rPr>
              <a:t>           </a:t>
            </a:r>
            <a:r>
              <a:rPr lang="en-US" sz="1000" dirty="0" err="1">
                <a:solidFill>
                  <a:schemeClr val="bg1"/>
                </a:solidFill>
              </a:rPr>
              <a:t>WxDxH</a:t>
            </a:r>
            <a:r>
              <a:rPr lang="en-US" sz="1000" dirty="0">
                <a:solidFill>
                  <a:schemeClr val="bg1"/>
                </a:solidFill>
              </a:rPr>
              <a:t> </a:t>
            </a:r>
            <a:endParaRPr lang="pl-PL" sz="1000" dirty="0">
              <a:solidFill>
                <a:schemeClr val="bg1"/>
              </a:solidFill>
            </a:endParaRPr>
          </a:p>
          <a:p>
            <a:r>
              <a:rPr lang="en-US" sz="1000" dirty="0" err="1">
                <a:solidFill>
                  <a:schemeClr val="bg1"/>
                </a:solidFill>
              </a:rPr>
              <a:t>Floorstanding</a:t>
            </a:r>
            <a:r>
              <a:rPr lang="pl-PL" sz="1000" dirty="0">
                <a:solidFill>
                  <a:schemeClr val="bg1"/>
                </a:solidFill>
              </a:rPr>
              <a:t>       </a:t>
            </a:r>
            <a:r>
              <a:rPr lang="en-US" sz="1000" dirty="0">
                <a:solidFill>
                  <a:schemeClr val="bg1"/>
                </a:solidFill>
              </a:rPr>
              <a:t> 325x365x1060mm </a:t>
            </a:r>
            <a:endParaRPr lang="pl-PL" sz="1000" dirty="0">
              <a:solidFill>
                <a:schemeClr val="bg1"/>
              </a:solidFill>
            </a:endParaRPr>
          </a:p>
          <a:p>
            <a:r>
              <a:rPr lang="en-US" sz="1000" dirty="0">
                <a:solidFill>
                  <a:schemeClr val="bg1"/>
                </a:solidFill>
              </a:rPr>
              <a:t>Countertop </a:t>
            </a:r>
            <a:r>
              <a:rPr lang="pl-PL" sz="1000" dirty="0">
                <a:solidFill>
                  <a:schemeClr val="bg1"/>
                </a:solidFill>
              </a:rPr>
              <a:t>           </a:t>
            </a:r>
            <a:r>
              <a:rPr lang="en-US" sz="1000" dirty="0">
                <a:solidFill>
                  <a:schemeClr val="bg1"/>
                </a:solidFill>
              </a:rPr>
              <a:t>315x370x475mm </a:t>
            </a:r>
            <a:endParaRPr lang="pl-PL" sz="1000" dirty="0">
              <a:solidFill>
                <a:schemeClr val="bg1"/>
              </a:solidFill>
            </a:endParaRPr>
          </a:p>
          <a:p>
            <a:r>
              <a:rPr lang="en-US" sz="1000" dirty="0">
                <a:solidFill>
                  <a:schemeClr val="bg1"/>
                </a:solidFill>
              </a:rPr>
              <a:t>Dispense height 860mm </a:t>
            </a:r>
            <a:endParaRPr lang="pl-PL" sz="1000" dirty="0">
              <a:solidFill>
                <a:schemeClr val="bg1"/>
              </a:solidFill>
            </a:endParaRPr>
          </a:p>
        </p:txBody>
      </p:sp>
      <p:cxnSp>
        <p:nvCxnSpPr>
          <p:cNvPr id="20" name="Łącznik prosty 19"/>
          <p:cNvCxnSpPr/>
          <p:nvPr/>
        </p:nvCxnSpPr>
        <p:spPr>
          <a:xfrm>
            <a:off x="9109446" y="5924550"/>
            <a:ext cx="1623511" cy="1110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644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8598" y="1853458"/>
            <a:ext cx="6679770" cy="4285281"/>
          </a:xfrm>
        </p:spPr>
        <p:txBody>
          <a:bodyPr>
            <a:normAutofit/>
          </a:bodyPr>
          <a:lstStyle/>
          <a:p>
            <a:r>
              <a:rPr lang="pl-PL" sz="2000" b="1" i="1" dirty="0">
                <a:solidFill>
                  <a:schemeClr val="tx1">
                    <a:lumMod val="75000"/>
                    <a:lumOff val="25000"/>
                  </a:schemeClr>
                </a:solidFill>
                <a:latin typeface="+mj-lt"/>
              </a:rPr>
              <a:t>Jako lokalna firma lepiej dbamy o klienta. </a:t>
            </a:r>
          </a:p>
          <a:p>
            <a:r>
              <a:rPr lang="pl-PL" sz="2000" b="1" i="1" dirty="0">
                <a:solidFill>
                  <a:schemeClr val="tx1">
                    <a:lumMod val="75000"/>
                    <a:lumOff val="25000"/>
                  </a:schemeClr>
                </a:solidFill>
                <a:latin typeface="+mj-lt"/>
              </a:rPr>
              <a:t>Naszą </a:t>
            </a:r>
            <a:r>
              <a:rPr lang="pl-PL" sz="2000" b="1" i="1" dirty="0">
                <a:solidFill>
                  <a:schemeClr val="tx1">
                    <a:lumMod val="85000"/>
                    <a:lumOff val="15000"/>
                  </a:schemeClr>
                </a:solidFill>
                <a:latin typeface="+mj-lt"/>
              </a:rPr>
              <a:t>ofertę</a:t>
            </a:r>
            <a:r>
              <a:rPr lang="pl-PL" sz="2000" b="1" i="1" dirty="0">
                <a:solidFill>
                  <a:schemeClr val="tx1">
                    <a:lumMod val="75000"/>
                    <a:lumOff val="25000"/>
                  </a:schemeClr>
                </a:solidFill>
                <a:latin typeface="+mj-lt"/>
              </a:rPr>
              <a:t> i serwis dopasowujemy zawsze do indywidualnych potrzeb, </a:t>
            </a:r>
          </a:p>
          <a:p>
            <a:r>
              <a:rPr lang="pl-PL" sz="2000" b="1" i="1" dirty="0">
                <a:solidFill>
                  <a:schemeClr val="tx1">
                    <a:lumMod val="75000"/>
                    <a:lumOff val="25000"/>
                  </a:schemeClr>
                </a:solidFill>
                <a:latin typeface="+mj-lt"/>
              </a:rPr>
              <a:t>Co pewien czas </a:t>
            </a:r>
            <a:r>
              <a:rPr lang="pl-PL" sz="2000" b="1" i="1" dirty="0" smtClean="0">
                <a:solidFill>
                  <a:schemeClr val="tx1">
                    <a:lumMod val="75000"/>
                    <a:lumOff val="25000"/>
                  </a:schemeClr>
                </a:solidFill>
                <a:latin typeface="+mj-lt"/>
              </a:rPr>
              <a:t>zmieniamy </a:t>
            </a:r>
            <a:r>
              <a:rPr lang="pl-PL" sz="2000" b="1" i="1" dirty="0">
                <a:solidFill>
                  <a:schemeClr val="tx1">
                    <a:lumMod val="75000"/>
                    <a:lumOff val="25000"/>
                  </a:schemeClr>
                </a:solidFill>
                <a:latin typeface="+mj-lt"/>
              </a:rPr>
              <a:t>asortyment w naszych automatach</a:t>
            </a:r>
          </a:p>
          <a:p>
            <a:r>
              <a:rPr lang="pl-PL" sz="2000" b="1" i="1" dirty="0" smtClean="0">
                <a:solidFill>
                  <a:schemeClr val="tx1">
                    <a:lumMod val="75000"/>
                    <a:lumOff val="25000"/>
                  </a:schemeClr>
                </a:solidFill>
                <a:latin typeface="+mj-lt"/>
              </a:rPr>
              <a:t>Zapewniamy bezpośredni</a:t>
            </a:r>
            <a:r>
              <a:rPr lang="pl-PL" sz="2000" b="1" i="1" dirty="0">
                <a:solidFill>
                  <a:schemeClr val="tx1">
                    <a:lumMod val="75000"/>
                    <a:lumOff val="25000"/>
                  </a:schemeClr>
                </a:solidFill>
                <a:latin typeface="+mj-lt"/>
              </a:rPr>
              <a:t>, łatwy kontakt z nami</a:t>
            </a:r>
          </a:p>
          <a:p>
            <a:r>
              <a:rPr lang="pl-PL" sz="2000" b="1" i="1" dirty="0">
                <a:solidFill>
                  <a:schemeClr val="tx1">
                    <a:lumMod val="75000"/>
                    <a:lumOff val="25000"/>
                  </a:schemeClr>
                </a:solidFill>
                <a:latin typeface="+mj-lt"/>
              </a:rPr>
              <a:t>Szybko działający </a:t>
            </a:r>
            <a:r>
              <a:rPr lang="pl-PL" sz="2000" b="1" i="1" dirty="0" smtClean="0">
                <a:solidFill>
                  <a:schemeClr val="tx1">
                    <a:lumMod val="75000"/>
                    <a:lumOff val="25000"/>
                  </a:schemeClr>
                </a:solidFill>
                <a:latin typeface="+mj-lt"/>
              </a:rPr>
              <a:t>serwis</a:t>
            </a:r>
            <a:endParaRPr lang="pl-PL" sz="2000" b="1" i="1" dirty="0">
              <a:solidFill>
                <a:schemeClr val="tx1">
                  <a:lumMod val="75000"/>
                  <a:lumOff val="25000"/>
                </a:schemeClr>
              </a:solidFill>
              <a:latin typeface="+mj-lt"/>
            </a:endParaRPr>
          </a:p>
          <a:p>
            <a:r>
              <a:rPr lang="pl-PL" sz="2000" b="1" i="1" dirty="0">
                <a:solidFill>
                  <a:schemeClr val="tx1">
                    <a:lumMod val="75000"/>
                    <a:lumOff val="25000"/>
                  </a:schemeClr>
                </a:solidFill>
                <a:latin typeface="+mj-lt"/>
              </a:rPr>
              <a:t>Tylko firma VENDING-BISTRO na lokalnym terenie jest w stanie zaopatrywać automaty w świeżą, zdrową żywność np. : </a:t>
            </a:r>
            <a:r>
              <a:rPr lang="pl-PL" sz="2000" b="1" i="1" u="sng" dirty="0">
                <a:solidFill>
                  <a:schemeClr val="tx1">
                    <a:lumMod val="75000"/>
                    <a:lumOff val="25000"/>
                  </a:schemeClr>
                </a:solidFill>
                <a:latin typeface="+mj-lt"/>
              </a:rPr>
              <a:t>kanapki</a:t>
            </a:r>
            <a:r>
              <a:rPr lang="pl-PL" sz="2000" b="1" i="1" u="sng" dirty="0" smtClean="0">
                <a:solidFill>
                  <a:schemeClr val="tx1">
                    <a:lumMod val="75000"/>
                    <a:lumOff val="25000"/>
                  </a:schemeClr>
                </a:solidFill>
                <a:latin typeface="+mj-lt"/>
              </a:rPr>
              <a:t>, hamburgery, </a:t>
            </a:r>
            <a:r>
              <a:rPr lang="pl-PL" sz="2000" b="1" i="1" u="sng" dirty="0">
                <a:solidFill>
                  <a:schemeClr val="tx1">
                    <a:lumMod val="75000"/>
                    <a:lumOff val="25000"/>
                  </a:schemeClr>
                </a:solidFill>
                <a:latin typeface="+mj-lt"/>
              </a:rPr>
              <a:t>jogurty, kefiry, </a:t>
            </a:r>
            <a:r>
              <a:rPr lang="pl-PL" sz="2000" b="1" i="1" u="sng" dirty="0" smtClean="0">
                <a:solidFill>
                  <a:schemeClr val="tx1">
                    <a:lumMod val="75000"/>
                    <a:lumOff val="25000"/>
                  </a:schemeClr>
                </a:solidFill>
                <a:latin typeface="+mj-lt"/>
              </a:rPr>
              <a:t>soki tłoczone na zimno</a:t>
            </a:r>
            <a:r>
              <a:rPr lang="pl-PL" sz="2000" b="1" i="1" dirty="0" smtClean="0">
                <a:solidFill>
                  <a:schemeClr val="tx1">
                    <a:lumMod val="75000"/>
                    <a:lumOff val="25000"/>
                  </a:schemeClr>
                </a:solidFill>
                <a:latin typeface="+mj-lt"/>
              </a:rPr>
              <a:t> </a:t>
            </a:r>
            <a:r>
              <a:rPr lang="pl-PL" sz="2000" b="1" i="1" dirty="0">
                <a:solidFill>
                  <a:schemeClr val="tx1">
                    <a:lumMod val="75000"/>
                    <a:lumOff val="25000"/>
                  </a:schemeClr>
                </a:solidFill>
                <a:latin typeface="+mj-lt"/>
              </a:rPr>
              <a:t>itp..</a:t>
            </a:r>
          </a:p>
          <a:p>
            <a:endParaRPr lang="pl-PL" sz="2400" i="1" dirty="0">
              <a:solidFill>
                <a:schemeClr val="tx1">
                  <a:lumMod val="75000"/>
                  <a:lumOff val="25000"/>
                </a:schemeClr>
              </a:solidFill>
            </a:endParaRPr>
          </a:p>
          <a:p>
            <a:endParaRPr lang="pl-PL" sz="2000" dirty="0">
              <a:solidFill>
                <a:schemeClr val="tx1">
                  <a:lumMod val="85000"/>
                  <a:lumOff val="15000"/>
                </a:schemeClr>
              </a:solidFill>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35" y="131889"/>
            <a:ext cx="1775977" cy="1024558"/>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Prostokąt 5"/>
          <p:cNvSpPr/>
          <p:nvPr/>
        </p:nvSpPr>
        <p:spPr>
          <a:xfrm>
            <a:off x="3818576" y="131889"/>
            <a:ext cx="4461862" cy="92333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pl-PL" sz="5400" b="1" i="1" dirty="0">
                <a:ln w="9525">
                  <a:solidFill>
                    <a:schemeClr val="bg1"/>
                  </a:solidFill>
                  <a:prstDash val="solid"/>
                </a:ln>
                <a:solidFill>
                  <a:schemeClr val="tx1">
                    <a:lumMod val="75000"/>
                    <a:lumOff val="25000"/>
                  </a:schemeClr>
                </a:solidFill>
                <a:effectLst>
                  <a:glow rad="50800">
                    <a:schemeClr val="accent1">
                      <a:lumMod val="60000"/>
                      <a:lumOff val="40000"/>
                    </a:schemeClr>
                  </a:glow>
                  <a:outerShdw blurRad="12700" dist="38100" dir="2700000" algn="tl" rotWithShape="0">
                    <a:schemeClr val="bg1">
                      <a:lumMod val="50000"/>
                    </a:schemeClr>
                  </a:outerShdw>
                  <a:reflection stA="45000" endPos="49000" dist="50800" dir="5400000" sy="-100000" algn="bl" rotWithShape="0"/>
                </a:effectLst>
              </a:rPr>
              <a:t>NASZE ATUTY !</a:t>
            </a:r>
          </a:p>
        </p:txBody>
      </p:sp>
      <p:graphicFrame>
        <p:nvGraphicFramePr>
          <p:cNvPr id="10" name="Diagram 9"/>
          <p:cNvGraphicFramePr/>
          <p:nvPr>
            <p:extLst>
              <p:ext uri="{D42A27DB-BD31-4B8C-83A1-F6EECF244321}">
                <p14:modId xmlns:p14="http://schemas.microsoft.com/office/powerpoint/2010/main" val="3396873040"/>
              </p:ext>
            </p:extLst>
          </p:nvPr>
        </p:nvGraphicFramePr>
        <p:xfrm>
          <a:off x="7718156" y="2076773"/>
          <a:ext cx="4246536" cy="4563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p:cNvSpPr txBox="1"/>
          <p:nvPr/>
        </p:nvSpPr>
        <p:spPr>
          <a:xfrm>
            <a:off x="8140953" y="1290659"/>
            <a:ext cx="1239865" cy="646331"/>
          </a:xfrm>
          <a:prstGeom prst="rect">
            <a:avLst/>
          </a:prstGeom>
          <a:noFill/>
          <a:effectLst>
            <a:glow rad="63500">
              <a:schemeClr val="accent4">
                <a:satMod val="175000"/>
                <a:alpha val="40000"/>
              </a:schemeClr>
            </a:glow>
          </a:effectLst>
        </p:spPr>
        <p:txBody>
          <a:bodyPr wrap="square" rtlCol="0">
            <a:spAutoFit/>
          </a:bodyPr>
          <a:lstStyle/>
          <a:p>
            <a:pPr algn="ctr"/>
            <a:r>
              <a:rPr lang="pl-PL" b="1" dirty="0">
                <a:effectLst>
                  <a:outerShdw blurRad="38100" dist="38100" dir="2700000" algn="tl">
                    <a:srgbClr val="000000">
                      <a:alpha val="43137"/>
                    </a:srgbClr>
                  </a:outerShdw>
                </a:effectLst>
              </a:rPr>
              <a:t>INNA </a:t>
            </a:r>
            <a:r>
              <a:rPr lang="pl-PL" b="1" dirty="0">
                <a:effectLst>
                  <a:outerShdw blurRad="38100" dist="38100" dir="2700000" algn="tl">
                    <a:srgbClr val="000000">
                      <a:alpha val="43137"/>
                    </a:srgbClr>
                  </a:outerShdw>
                  <a:reflection blurRad="6350" stA="60000" endA="900" endPos="58000" dir="5400000" sy="-100000" algn="bl" rotWithShape="0"/>
                </a:effectLst>
              </a:rPr>
              <a:t>FIRMA</a:t>
            </a:r>
          </a:p>
        </p:txBody>
      </p:sp>
      <p:sp>
        <p:nvSpPr>
          <p:cNvPr id="12" name="pole tekstowe 11"/>
          <p:cNvSpPr txBox="1"/>
          <p:nvPr/>
        </p:nvSpPr>
        <p:spPr>
          <a:xfrm>
            <a:off x="10120394" y="1290659"/>
            <a:ext cx="1487837" cy="646331"/>
          </a:xfrm>
          <a:prstGeom prst="rect">
            <a:avLst/>
          </a:prstGeom>
          <a:noFill/>
          <a:effectLst>
            <a:glow>
              <a:schemeClr val="accent1">
                <a:satMod val="175000"/>
              </a:schemeClr>
            </a:glow>
          </a:effectLst>
        </p:spPr>
        <p:txBody>
          <a:bodyPr wrap="square" rtlCol="0">
            <a:spAutoFit/>
          </a:bodyPr>
          <a:lstStyle/>
          <a:p>
            <a:pPr algn="ctr"/>
            <a:r>
              <a:rPr lang="pl-PL" b="1" i="1" dirty="0">
                <a:solidFill>
                  <a:schemeClr val="tx1">
                    <a:lumMod val="75000"/>
                    <a:lumOff val="25000"/>
                  </a:schemeClr>
                </a:solidFill>
                <a:effectLst>
                  <a:glow rad="76200">
                    <a:schemeClr val="accent1">
                      <a:alpha val="98000"/>
                    </a:schemeClr>
                  </a:glow>
                  <a:outerShdw blurRad="38100" dist="38100" dir="2700000" algn="tl">
                    <a:srgbClr val="000000">
                      <a:alpha val="43137"/>
                    </a:srgbClr>
                  </a:outerShdw>
                  <a:reflection stA="45000" endPos="57000" dir="5400000" sy="-100000" algn="bl" rotWithShape="0"/>
                </a:effectLst>
                <a:latin typeface="Bookman Old Style" panose="02050604050505020204" pitchFamily="18" charset="0"/>
              </a:rPr>
              <a:t>VENDING-BISTRO</a:t>
            </a:r>
            <a:endParaRPr lang="pl-PL" dirty="0"/>
          </a:p>
        </p:txBody>
      </p:sp>
      <p:sp>
        <p:nvSpPr>
          <p:cNvPr id="8" name="Przycisk akcji: Wstecz lub Poprzedni 7">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zycisk akcji: Do przodu lub Następny 8">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54290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53" presetClass="entr" presetSubtype="528"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Graphic spid="10" grpId="0">
        <p:bldAsOne/>
      </p:bldGraphic>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0A140C"/>
        </a:solidFill>
        <a:effectLst/>
      </p:bgPr>
    </p:bg>
    <p:spTree>
      <p:nvGrpSpPr>
        <p:cNvPr id="1" name=""/>
        <p:cNvGrpSpPr/>
        <p:nvPr/>
      </p:nvGrpSpPr>
      <p:grpSpPr>
        <a:xfrm>
          <a:off x="0" y="0"/>
          <a:ext cx="0" cy="0"/>
          <a:chOff x="0" y="0"/>
          <a:chExt cx="0" cy="0"/>
        </a:xfrm>
      </p:grpSpPr>
      <p:pic>
        <p:nvPicPr>
          <p:cNvPr id="2" name="Picture 1869"/>
          <p:cNvPicPr/>
          <p:nvPr/>
        </p:nvPicPr>
        <p:blipFill>
          <a:blip r:embed="rId2"/>
          <a:stretch>
            <a:fillRect/>
          </a:stretch>
        </p:blipFill>
        <p:spPr>
          <a:xfrm>
            <a:off x="7748" y="1503336"/>
            <a:ext cx="4757979" cy="5354663"/>
          </a:xfrm>
          <a:prstGeom prst="rect">
            <a:avLst/>
          </a:prstGeom>
        </p:spPr>
      </p:pic>
      <p:sp>
        <p:nvSpPr>
          <p:cNvPr id="3" name="pole tekstowe 2"/>
          <p:cNvSpPr txBox="1"/>
          <p:nvPr/>
        </p:nvSpPr>
        <p:spPr>
          <a:xfrm>
            <a:off x="426711" y="247973"/>
            <a:ext cx="2143594" cy="1323439"/>
          </a:xfrm>
          <a:prstGeom prst="rect">
            <a:avLst/>
          </a:prstGeom>
          <a:noFill/>
        </p:spPr>
        <p:txBody>
          <a:bodyPr wrap="square" rtlCol="0">
            <a:spAutoFit/>
          </a:bodyPr>
          <a:lstStyle/>
          <a:p>
            <a:endParaRPr lang="pl-PL" sz="800" dirty="0">
              <a:solidFill>
                <a:schemeClr val="bg1"/>
              </a:solidFill>
            </a:endParaRPr>
          </a:p>
          <a:p>
            <a:r>
              <a:rPr lang="pl-PL" sz="900" dirty="0" err="1">
                <a:solidFill>
                  <a:schemeClr val="bg1"/>
                </a:solidFill>
              </a:rPr>
              <a:t>Key</a:t>
            </a:r>
            <a:r>
              <a:rPr lang="pl-PL" sz="900" dirty="0">
                <a:solidFill>
                  <a:schemeClr val="bg1"/>
                </a:solidFill>
              </a:rPr>
              <a:t> </a:t>
            </a:r>
            <a:r>
              <a:rPr lang="pl-PL" sz="900" dirty="0" err="1">
                <a:solidFill>
                  <a:schemeClr val="bg1"/>
                </a:solidFill>
              </a:rPr>
              <a:t>Features</a:t>
            </a:r>
            <a:r>
              <a:rPr lang="pl-PL" sz="900" dirty="0">
                <a:solidFill>
                  <a:schemeClr val="bg1"/>
                </a:solidFill>
              </a:rPr>
              <a:t> </a:t>
            </a:r>
          </a:p>
          <a:p>
            <a:pPr marL="171450" indent="-171450">
              <a:buFont typeface="Arial" panose="020B0604020202020204" pitchFamily="34" charset="0"/>
              <a:buChar char="•"/>
            </a:pPr>
            <a:r>
              <a:rPr lang="pl-PL" sz="900" dirty="0" err="1">
                <a:solidFill>
                  <a:schemeClr val="bg1"/>
                </a:solidFill>
              </a:rPr>
              <a:t>Touch</a:t>
            </a:r>
            <a:r>
              <a:rPr lang="pl-PL" sz="900" dirty="0">
                <a:solidFill>
                  <a:schemeClr val="bg1"/>
                </a:solidFill>
              </a:rPr>
              <a:t> panel </a:t>
            </a:r>
            <a:r>
              <a:rPr lang="pl-PL" sz="900" dirty="0" err="1">
                <a:solidFill>
                  <a:schemeClr val="bg1"/>
                </a:solidFill>
              </a:rPr>
              <a:t>button</a:t>
            </a:r>
            <a:r>
              <a:rPr lang="pl-PL" sz="900" dirty="0">
                <a:solidFill>
                  <a:schemeClr val="bg1"/>
                </a:solidFill>
              </a:rPr>
              <a:t> controls </a:t>
            </a:r>
          </a:p>
          <a:p>
            <a:pPr marL="171450" indent="-171450">
              <a:buFont typeface="Arial" panose="020B0604020202020204" pitchFamily="34" charset="0"/>
              <a:buChar char="•"/>
            </a:pPr>
            <a:r>
              <a:rPr lang="pl-PL" sz="900" dirty="0">
                <a:solidFill>
                  <a:schemeClr val="bg1"/>
                </a:solidFill>
              </a:rPr>
              <a:t>Auto lit </a:t>
            </a:r>
            <a:r>
              <a:rPr lang="pl-PL" sz="900" dirty="0" err="1">
                <a:solidFill>
                  <a:schemeClr val="bg1"/>
                </a:solidFill>
              </a:rPr>
              <a:t>dispense</a:t>
            </a:r>
            <a:r>
              <a:rPr lang="pl-PL" sz="900" dirty="0">
                <a:solidFill>
                  <a:schemeClr val="bg1"/>
                </a:solidFill>
              </a:rPr>
              <a:t> </a:t>
            </a:r>
            <a:r>
              <a:rPr lang="pl-PL" sz="900" dirty="0" err="1">
                <a:solidFill>
                  <a:schemeClr val="bg1"/>
                </a:solidFill>
              </a:rPr>
              <a:t>area</a:t>
            </a:r>
            <a:r>
              <a:rPr lang="pl-PL" sz="900" dirty="0">
                <a:solidFill>
                  <a:schemeClr val="bg1"/>
                </a:solidFill>
              </a:rPr>
              <a:t> </a:t>
            </a:r>
          </a:p>
          <a:p>
            <a:pPr marL="171450" indent="-171450">
              <a:buFont typeface="Arial" panose="020B0604020202020204" pitchFamily="34" charset="0"/>
              <a:buChar char="•"/>
            </a:pPr>
            <a:r>
              <a:rPr lang="en-US" sz="900" dirty="0">
                <a:solidFill>
                  <a:schemeClr val="bg1"/>
                </a:solidFill>
              </a:rPr>
              <a:t>Integrated cup dispenser – Shrouded faucet for </a:t>
            </a:r>
            <a:r>
              <a:rPr lang="en-US" sz="900" dirty="0" err="1">
                <a:solidFill>
                  <a:schemeClr val="bg1"/>
                </a:solidFill>
              </a:rPr>
              <a:t>hygenic</a:t>
            </a:r>
            <a:r>
              <a:rPr lang="en-US" sz="900" dirty="0">
                <a:solidFill>
                  <a:schemeClr val="bg1"/>
                </a:solidFill>
              </a:rPr>
              <a:t> protection</a:t>
            </a:r>
            <a:endParaRPr lang="pl-PL" sz="900" dirty="0">
              <a:solidFill>
                <a:schemeClr val="bg1"/>
              </a:solidFill>
            </a:endParaRPr>
          </a:p>
          <a:p>
            <a:pPr marL="171450" indent="-171450">
              <a:buFont typeface="Arial" panose="020B0604020202020204" pitchFamily="34" charset="0"/>
              <a:buChar char="•"/>
            </a:pPr>
            <a:r>
              <a:rPr lang="pl-PL" sz="900" dirty="0" err="1">
                <a:solidFill>
                  <a:schemeClr val="bg1"/>
                </a:solidFill>
              </a:rPr>
              <a:t>Floorstanding</a:t>
            </a:r>
            <a:r>
              <a:rPr lang="pl-PL" sz="900" dirty="0">
                <a:solidFill>
                  <a:schemeClr val="bg1"/>
                </a:solidFill>
              </a:rPr>
              <a:t> </a:t>
            </a:r>
            <a:r>
              <a:rPr lang="pl-PL" sz="900" dirty="0" err="1">
                <a:solidFill>
                  <a:schemeClr val="bg1"/>
                </a:solidFill>
              </a:rPr>
              <a:t>or</a:t>
            </a:r>
            <a:r>
              <a:rPr lang="pl-PL" sz="900" dirty="0">
                <a:solidFill>
                  <a:schemeClr val="bg1"/>
                </a:solidFill>
              </a:rPr>
              <a:t> </a:t>
            </a:r>
            <a:r>
              <a:rPr lang="pl-PL" sz="900" dirty="0" err="1">
                <a:solidFill>
                  <a:schemeClr val="bg1"/>
                </a:solidFill>
              </a:rPr>
              <a:t>countertop</a:t>
            </a:r>
            <a:r>
              <a:rPr lang="pl-PL" sz="900" dirty="0">
                <a:solidFill>
                  <a:schemeClr val="bg1"/>
                </a:solidFill>
              </a:rPr>
              <a:t> </a:t>
            </a:r>
          </a:p>
          <a:p>
            <a:pPr marL="171450" indent="-171450">
              <a:buFont typeface="Arial" panose="020B0604020202020204" pitchFamily="34" charset="0"/>
              <a:buChar char="•"/>
            </a:pPr>
            <a:r>
              <a:rPr lang="en-US" sz="900" dirty="0">
                <a:solidFill>
                  <a:schemeClr val="bg1"/>
                </a:solidFill>
              </a:rPr>
              <a:t>Available in direct chill or reservoir</a:t>
            </a:r>
            <a:endParaRPr lang="pl-PL" sz="900" dirty="0">
              <a:solidFill>
                <a:schemeClr val="bg1"/>
              </a:solidFill>
            </a:endParaRPr>
          </a:p>
          <a:p>
            <a:pPr marL="171450" indent="-171450">
              <a:buFont typeface="Arial" panose="020B0604020202020204" pitchFamily="34" charset="0"/>
              <a:buChar char="•"/>
            </a:pPr>
            <a:r>
              <a:rPr lang="en-US" sz="900" dirty="0">
                <a:solidFill>
                  <a:schemeClr val="bg1"/>
                </a:solidFill>
              </a:rPr>
              <a:t>Chilled, ambient, hot and sparkling </a:t>
            </a:r>
            <a:endParaRPr lang="pl-PL" sz="900" dirty="0">
              <a:solidFill>
                <a:schemeClr val="bg1"/>
              </a:solidFill>
            </a:endParaRPr>
          </a:p>
        </p:txBody>
      </p:sp>
      <p:cxnSp>
        <p:nvCxnSpPr>
          <p:cNvPr id="15" name="Łącznik prosty 14"/>
          <p:cNvCxnSpPr/>
          <p:nvPr/>
        </p:nvCxnSpPr>
        <p:spPr>
          <a:xfrm>
            <a:off x="474223" y="382884"/>
            <a:ext cx="19125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3859078" y="247973"/>
            <a:ext cx="1894022" cy="1738938"/>
          </a:xfrm>
          <a:prstGeom prst="rect">
            <a:avLst/>
          </a:prstGeom>
          <a:noFill/>
        </p:spPr>
        <p:txBody>
          <a:bodyPr wrap="square" rtlCol="0">
            <a:spAutoFit/>
          </a:bodyPr>
          <a:lstStyle/>
          <a:p>
            <a:endParaRPr lang="pl-PL" sz="800" dirty="0"/>
          </a:p>
          <a:p>
            <a:r>
              <a:rPr lang="pl-PL" sz="900" dirty="0" err="1">
                <a:solidFill>
                  <a:schemeClr val="bg1"/>
                </a:solidFill>
              </a:rPr>
              <a:t>Available</a:t>
            </a:r>
            <a:r>
              <a:rPr lang="pl-PL" sz="900" dirty="0">
                <a:solidFill>
                  <a:schemeClr val="bg1"/>
                </a:solidFill>
              </a:rPr>
              <a:t> </a:t>
            </a:r>
            <a:r>
              <a:rPr lang="pl-PL" sz="900" dirty="0" err="1">
                <a:solidFill>
                  <a:schemeClr val="bg1"/>
                </a:solidFill>
              </a:rPr>
              <a:t>accessories</a:t>
            </a:r>
            <a:r>
              <a:rPr lang="pl-PL" sz="900" dirty="0">
                <a:solidFill>
                  <a:schemeClr val="bg1"/>
                </a:solidFill>
              </a:rPr>
              <a:t> </a:t>
            </a:r>
          </a:p>
          <a:p>
            <a:pPr marL="171450" indent="-171450">
              <a:buFont typeface="Arial" panose="020B0604020202020204" pitchFamily="34" charset="0"/>
              <a:buChar char="•"/>
            </a:pPr>
            <a:r>
              <a:rPr lang="pl-PL" sz="900" dirty="0">
                <a:solidFill>
                  <a:schemeClr val="bg1"/>
                </a:solidFill>
              </a:rPr>
              <a:t>Waste Kit </a:t>
            </a:r>
          </a:p>
          <a:p>
            <a:pPr marL="171450" indent="-171450">
              <a:buFont typeface="Arial" panose="020B0604020202020204" pitchFamily="34" charset="0"/>
              <a:buChar char="•"/>
            </a:pPr>
            <a:r>
              <a:rPr lang="pl-PL" sz="900" dirty="0">
                <a:solidFill>
                  <a:schemeClr val="bg1"/>
                </a:solidFill>
              </a:rPr>
              <a:t> </a:t>
            </a:r>
            <a:r>
              <a:rPr lang="pl-PL" sz="900" dirty="0" err="1">
                <a:solidFill>
                  <a:schemeClr val="bg1"/>
                </a:solidFill>
              </a:rPr>
              <a:t>Leak</a:t>
            </a:r>
            <a:r>
              <a:rPr lang="pl-PL" sz="900" dirty="0">
                <a:solidFill>
                  <a:schemeClr val="bg1"/>
                </a:solidFill>
              </a:rPr>
              <a:t> </a:t>
            </a:r>
            <a:r>
              <a:rPr lang="pl-PL" sz="900" dirty="0" err="1">
                <a:solidFill>
                  <a:schemeClr val="bg1"/>
                </a:solidFill>
              </a:rPr>
              <a:t>Detection</a:t>
            </a:r>
            <a:r>
              <a:rPr lang="pl-PL" sz="900" dirty="0">
                <a:solidFill>
                  <a:schemeClr val="bg1"/>
                </a:solidFill>
              </a:rPr>
              <a:t> Kit </a:t>
            </a:r>
          </a:p>
          <a:p>
            <a:pPr marL="171450" indent="-171450">
              <a:buFont typeface="Arial" panose="020B0604020202020204" pitchFamily="34" charset="0"/>
              <a:buChar char="•"/>
            </a:pPr>
            <a:r>
              <a:rPr lang="pl-PL" sz="900" dirty="0">
                <a:solidFill>
                  <a:schemeClr val="bg1"/>
                </a:solidFill>
              </a:rPr>
              <a:t>Wall </a:t>
            </a:r>
            <a:r>
              <a:rPr lang="pl-PL" sz="900" dirty="0" err="1">
                <a:solidFill>
                  <a:schemeClr val="bg1"/>
                </a:solidFill>
              </a:rPr>
              <a:t>Bracket</a:t>
            </a:r>
            <a:r>
              <a:rPr lang="pl-PL" sz="900" dirty="0">
                <a:solidFill>
                  <a:schemeClr val="bg1"/>
                </a:solidFill>
              </a:rPr>
              <a:t> Set – </a:t>
            </a:r>
            <a:r>
              <a:rPr lang="pl-PL" sz="900" dirty="0" err="1">
                <a:solidFill>
                  <a:schemeClr val="bg1"/>
                </a:solidFill>
              </a:rPr>
              <a:t>Cup</a:t>
            </a:r>
            <a:r>
              <a:rPr lang="pl-PL" sz="900" dirty="0">
                <a:solidFill>
                  <a:schemeClr val="bg1"/>
                </a:solidFill>
              </a:rPr>
              <a:t> </a:t>
            </a:r>
            <a:r>
              <a:rPr lang="pl-PL" sz="900" dirty="0" err="1">
                <a:solidFill>
                  <a:schemeClr val="bg1"/>
                </a:solidFill>
              </a:rPr>
              <a:t>Dispenser</a:t>
            </a:r>
            <a:r>
              <a:rPr lang="pl-PL" sz="900" dirty="0">
                <a:solidFill>
                  <a:schemeClr val="bg1"/>
                </a:solidFill>
              </a:rPr>
              <a:t> </a:t>
            </a:r>
            <a:r>
              <a:rPr lang="pl-PL" sz="900" dirty="0" err="1">
                <a:solidFill>
                  <a:schemeClr val="bg1"/>
                </a:solidFill>
              </a:rPr>
              <a:t>Blanking</a:t>
            </a:r>
            <a:r>
              <a:rPr lang="pl-PL" sz="900" dirty="0">
                <a:solidFill>
                  <a:schemeClr val="bg1"/>
                </a:solidFill>
              </a:rPr>
              <a:t> </a:t>
            </a:r>
            <a:r>
              <a:rPr lang="pl-PL" sz="900" dirty="0" err="1">
                <a:solidFill>
                  <a:schemeClr val="bg1"/>
                </a:solidFill>
              </a:rPr>
              <a:t>Plate</a:t>
            </a:r>
            <a:r>
              <a:rPr lang="pl-PL" sz="900" dirty="0">
                <a:solidFill>
                  <a:schemeClr val="bg1"/>
                </a:solidFill>
              </a:rPr>
              <a:t> </a:t>
            </a:r>
          </a:p>
          <a:p>
            <a:pPr marL="171450" indent="-171450">
              <a:buFont typeface="Arial" panose="020B0604020202020204" pitchFamily="34" charset="0"/>
              <a:buChar char="•"/>
            </a:pPr>
            <a:r>
              <a:rPr lang="pl-PL" sz="900" dirty="0" err="1">
                <a:solidFill>
                  <a:schemeClr val="bg1"/>
                </a:solidFill>
              </a:rPr>
              <a:t>Sparkling</a:t>
            </a:r>
            <a:r>
              <a:rPr lang="pl-PL" sz="900" dirty="0">
                <a:solidFill>
                  <a:schemeClr val="bg1"/>
                </a:solidFill>
              </a:rPr>
              <a:t> </a:t>
            </a:r>
            <a:r>
              <a:rPr lang="pl-PL" sz="900" dirty="0" err="1">
                <a:solidFill>
                  <a:schemeClr val="bg1"/>
                </a:solidFill>
              </a:rPr>
              <a:t>Refill</a:t>
            </a:r>
            <a:r>
              <a:rPr lang="pl-PL" sz="900" dirty="0">
                <a:solidFill>
                  <a:schemeClr val="bg1"/>
                </a:solidFill>
              </a:rPr>
              <a:t> (CO2 E290) </a:t>
            </a:r>
          </a:p>
          <a:p>
            <a:pPr marL="171450" indent="-171450">
              <a:buFont typeface="Arial" panose="020B0604020202020204" pitchFamily="34" charset="0"/>
              <a:buChar char="•"/>
            </a:pPr>
            <a:r>
              <a:rPr lang="pl-PL" sz="900" dirty="0">
                <a:solidFill>
                  <a:schemeClr val="bg1"/>
                </a:solidFill>
              </a:rPr>
              <a:t>CO2 Regulator with </a:t>
            </a:r>
            <a:r>
              <a:rPr lang="pl-PL" sz="900" dirty="0" err="1">
                <a:solidFill>
                  <a:schemeClr val="bg1"/>
                </a:solidFill>
              </a:rPr>
              <a:t>Gauge</a:t>
            </a:r>
            <a:r>
              <a:rPr lang="pl-PL" sz="900" dirty="0">
                <a:solidFill>
                  <a:schemeClr val="bg1"/>
                </a:solidFill>
              </a:rPr>
              <a:t> </a:t>
            </a:r>
          </a:p>
          <a:p>
            <a:pPr marL="171450" indent="-171450">
              <a:buFont typeface="Arial" panose="020B0604020202020204" pitchFamily="34" charset="0"/>
              <a:buChar char="•"/>
            </a:pPr>
            <a:r>
              <a:rPr lang="pl-PL" sz="900" dirty="0">
                <a:solidFill>
                  <a:schemeClr val="bg1"/>
                </a:solidFill>
              </a:rPr>
              <a:t> </a:t>
            </a:r>
            <a:r>
              <a:rPr lang="pl-PL" sz="900" dirty="0" err="1">
                <a:solidFill>
                  <a:schemeClr val="bg1"/>
                </a:solidFill>
              </a:rPr>
              <a:t>Sanitisation</a:t>
            </a:r>
            <a:r>
              <a:rPr lang="pl-PL" sz="900" dirty="0">
                <a:solidFill>
                  <a:schemeClr val="bg1"/>
                </a:solidFill>
              </a:rPr>
              <a:t> Kit </a:t>
            </a:r>
          </a:p>
          <a:p>
            <a:pPr marL="171450" indent="-171450">
              <a:buFont typeface="Arial" panose="020B0604020202020204" pitchFamily="34" charset="0"/>
              <a:buChar char="•"/>
            </a:pPr>
            <a:r>
              <a:rPr lang="pl-PL" sz="900" dirty="0">
                <a:solidFill>
                  <a:schemeClr val="bg1"/>
                </a:solidFill>
              </a:rPr>
              <a:t> </a:t>
            </a:r>
            <a:r>
              <a:rPr lang="pl-PL" sz="900" dirty="0" err="1">
                <a:solidFill>
                  <a:schemeClr val="bg1"/>
                </a:solidFill>
              </a:rPr>
              <a:t>Install</a:t>
            </a:r>
            <a:r>
              <a:rPr lang="pl-PL" sz="900" dirty="0">
                <a:solidFill>
                  <a:schemeClr val="bg1"/>
                </a:solidFill>
              </a:rPr>
              <a:t> Kit with </a:t>
            </a:r>
            <a:r>
              <a:rPr lang="pl-PL" sz="900" dirty="0" err="1">
                <a:solidFill>
                  <a:schemeClr val="bg1"/>
                </a:solidFill>
              </a:rPr>
              <a:t>Filter</a:t>
            </a:r>
            <a:r>
              <a:rPr lang="pl-PL" sz="900" dirty="0">
                <a:solidFill>
                  <a:schemeClr val="bg1"/>
                </a:solidFill>
              </a:rPr>
              <a:t> </a:t>
            </a:r>
          </a:p>
          <a:p>
            <a:pPr marL="171450" indent="-171450">
              <a:buFont typeface="Arial" panose="020B0604020202020204" pitchFamily="34" charset="0"/>
              <a:buChar char="•"/>
            </a:pPr>
            <a:r>
              <a:rPr lang="en-US" sz="900" dirty="0">
                <a:solidFill>
                  <a:schemeClr val="bg1"/>
                </a:solidFill>
              </a:rPr>
              <a:t>Waste Kit with Level Sensor </a:t>
            </a:r>
            <a:endParaRPr lang="pl-PL" sz="900" dirty="0">
              <a:solidFill>
                <a:schemeClr val="bg1"/>
              </a:solidFill>
            </a:endParaRPr>
          </a:p>
          <a:p>
            <a:pPr marL="171450" indent="-171450">
              <a:buFont typeface="Arial" panose="020B0604020202020204" pitchFamily="34" charset="0"/>
              <a:buChar char="•"/>
            </a:pPr>
            <a:r>
              <a:rPr lang="pl-PL" sz="900" dirty="0">
                <a:solidFill>
                  <a:schemeClr val="bg1"/>
                </a:solidFill>
              </a:rPr>
              <a:t>Blue Tint </a:t>
            </a:r>
            <a:r>
              <a:rPr lang="pl-PL" sz="900" dirty="0" err="1">
                <a:solidFill>
                  <a:schemeClr val="bg1"/>
                </a:solidFill>
              </a:rPr>
              <a:t>Cups</a:t>
            </a:r>
            <a:r>
              <a:rPr lang="pl-PL" sz="900" dirty="0">
                <a:solidFill>
                  <a:schemeClr val="bg1"/>
                </a:solidFill>
              </a:rPr>
              <a:t> </a:t>
            </a:r>
          </a:p>
        </p:txBody>
      </p:sp>
      <p:cxnSp>
        <p:nvCxnSpPr>
          <p:cNvPr id="19" name="Łącznik prosty 18"/>
          <p:cNvCxnSpPr/>
          <p:nvPr/>
        </p:nvCxnSpPr>
        <p:spPr>
          <a:xfrm>
            <a:off x="3859078" y="382884"/>
            <a:ext cx="1627322"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2" name="Obraz 21"/>
          <p:cNvPicPr>
            <a:picLocks noChangeAspect="1"/>
          </p:cNvPicPr>
          <p:nvPr/>
        </p:nvPicPr>
        <p:blipFill>
          <a:blip r:embed="rId3"/>
          <a:stretch>
            <a:fillRect/>
          </a:stretch>
        </p:blipFill>
        <p:spPr>
          <a:xfrm>
            <a:off x="6152826" y="604683"/>
            <a:ext cx="5424405" cy="610018"/>
          </a:xfrm>
          <a:prstGeom prst="rect">
            <a:avLst/>
          </a:prstGeom>
        </p:spPr>
      </p:pic>
      <p:pic>
        <p:nvPicPr>
          <p:cNvPr id="23" name="Obraz 22"/>
          <p:cNvPicPr>
            <a:picLocks noChangeAspect="1"/>
          </p:cNvPicPr>
          <p:nvPr/>
        </p:nvPicPr>
        <p:blipFill>
          <a:blip r:embed="rId4"/>
          <a:stretch>
            <a:fillRect/>
          </a:stretch>
        </p:blipFill>
        <p:spPr>
          <a:xfrm>
            <a:off x="6152825" y="1751521"/>
            <a:ext cx="5424405" cy="619932"/>
          </a:xfrm>
          <a:prstGeom prst="rect">
            <a:avLst/>
          </a:prstGeom>
        </p:spPr>
      </p:pic>
      <p:pic>
        <p:nvPicPr>
          <p:cNvPr id="24" name="Obraz 23"/>
          <p:cNvPicPr>
            <a:picLocks noChangeAspect="1"/>
          </p:cNvPicPr>
          <p:nvPr/>
        </p:nvPicPr>
        <p:blipFill>
          <a:blip r:embed="rId5"/>
          <a:stretch>
            <a:fillRect/>
          </a:stretch>
        </p:blipFill>
        <p:spPr>
          <a:xfrm>
            <a:off x="10246153" y="2808583"/>
            <a:ext cx="1270861" cy="610018"/>
          </a:xfrm>
          <a:prstGeom prst="rect">
            <a:avLst/>
          </a:prstGeom>
        </p:spPr>
      </p:pic>
      <p:sp>
        <p:nvSpPr>
          <p:cNvPr id="29" name="pole tekstowe 28"/>
          <p:cNvSpPr txBox="1"/>
          <p:nvPr/>
        </p:nvSpPr>
        <p:spPr>
          <a:xfrm>
            <a:off x="6152826" y="397171"/>
            <a:ext cx="5424405" cy="246221"/>
          </a:xfrm>
          <a:prstGeom prst="rect">
            <a:avLst/>
          </a:prstGeom>
          <a:noFill/>
        </p:spPr>
        <p:txBody>
          <a:bodyPr wrap="square" rtlCol="0">
            <a:spAutoFit/>
          </a:bodyPr>
          <a:lstStyle/>
          <a:p>
            <a:r>
              <a:rPr lang="pl-PL" sz="1000" dirty="0" err="1">
                <a:solidFill>
                  <a:schemeClr val="bg1"/>
                </a:solidFill>
              </a:rPr>
              <a:t>Water</a:t>
            </a:r>
            <a:r>
              <a:rPr lang="pl-PL" sz="1000" dirty="0">
                <a:solidFill>
                  <a:schemeClr val="bg1"/>
                </a:solidFill>
              </a:rPr>
              <a:t> </a:t>
            </a:r>
            <a:r>
              <a:rPr lang="pl-PL" sz="1000" dirty="0" err="1">
                <a:solidFill>
                  <a:schemeClr val="bg1"/>
                </a:solidFill>
              </a:rPr>
              <a:t>options</a:t>
            </a:r>
            <a:r>
              <a:rPr lang="pl-PL" sz="1000" dirty="0">
                <a:solidFill>
                  <a:schemeClr val="bg1"/>
                </a:solidFill>
              </a:rPr>
              <a:t>                                                                                                                   </a:t>
            </a:r>
            <a:r>
              <a:rPr lang="pl-PL" sz="1000" dirty="0" err="1">
                <a:solidFill>
                  <a:schemeClr val="bg1"/>
                </a:solidFill>
              </a:rPr>
              <a:t>Configuration</a:t>
            </a:r>
            <a:endParaRPr lang="pl-PL" sz="1000" dirty="0">
              <a:solidFill>
                <a:schemeClr val="bg1"/>
              </a:solidFill>
            </a:endParaRPr>
          </a:p>
        </p:txBody>
      </p:sp>
      <p:cxnSp>
        <p:nvCxnSpPr>
          <p:cNvPr id="31" name="Łącznik prosty 30"/>
          <p:cNvCxnSpPr/>
          <p:nvPr/>
        </p:nvCxnSpPr>
        <p:spPr>
          <a:xfrm flipV="1">
            <a:off x="6152826" y="382884"/>
            <a:ext cx="3934149" cy="95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10246153" y="374011"/>
            <a:ext cx="1318806" cy="952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6152825" y="1520688"/>
            <a:ext cx="5424405" cy="246221"/>
          </a:xfrm>
          <a:prstGeom prst="rect">
            <a:avLst/>
          </a:prstGeom>
          <a:noFill/>
        </p:spPr>
        <p:txBody>
          <a:bodyPr wrap="square" rtlCol="0">
            <a:spAutoFit/>
          </a:bodyPr>
          <a:lstStyle/>
          <a:p>
            <a:r>
              <a:rPr lang="pl-PL" sz="1000" dirty="0" err="1">
                <a:solidFill>
                  <a:schemeClr val="bg1"/>
                </a:solidFill>
              </a:rPr>
              <a:t>Recommended</a:t>
            </a:r>
            <a:r>
              <a:rPr lang="pl-PL" sz="1000" dirty="0">
                <a:solidFill>
                  <a:schemeClr val="bg1"/>
                </a:solidFill>
              </a:rPr>
              <a:t> environment                                                                                         </a:t>
            </a:r>
            <a:r>
              <a:rPr lang="pl-PL" sz="1000" dirty="0" err="1">
                <a:solidFill>
                  <a:schemeClr val="bg1"/>
                </a:solidFill>
              </a:rPr>
              <a:t>Number</a:t>
            </a:r>
            <a:r>
              <a:rPr lang="pl-PL" sz="1000" dirty="0">
                <a:solidFill>
                  <a:schemeClr val="bg1"/>
                </a:solidFill>
              </a:rPr>
              <a:t> of </a:t>
            </a:r>
            <a:r>
              <a:rPr lang="pl-PL" sz="1000" dirty="0" err="1">
                <a:solidFill>
                  <a:schemeClr val="bg1"/>
                </a:solidFill>
              </a:rPr>
              <a:t>users</a:t>
            </a:r>
            <a:r>
              <a:rPr lang="pl-PL" sz="1000" dirty="0">
                <a:solidFill>
                  <a:schemeClr val="bg1"/>
                </a:solidFill>
              </a:rPr>
              <a:t> </a:t>
            </a:r>
          </a:p>
        </p:txBody>
      </p:sp>
      <p:cxnSp>
        <p:nvCxnSpPr>
          <p:cNvPr id="35" name="Łącznik prosty 34"/>
          <p:cNvCxnSpPr/>
          <p:nvPr/>
        </p:nvCxnSpPr>
        <p:spPr>
          <a:xfrm flipV="1">
            <a:off x="6152826" y="1508781"/>
            <a:ext cx="3934149" cy="95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Łącznik prosty 35"/>
          <p:cNvCxnSpPr/>
          <p:nvPr/>
        </p:nvCxnSpPr>
        <p:spPr>
          <a:xfrm flipV="1">
            <a:off x="10258424" y="1488117"/>
            <a:ext cx="1318806" cy="95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flipV="1">
            <a:off x="10198208" y="2573534"/>
            <a:ext cx="1318806" cy="95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flipV="1">
            <a:off x="6152826" y="2583059"/>
            <a:ext cx="3934149" cy="952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6152825" y="2601250"/>
            <a:ext cx="5424405" cy="246221"/>
          </a:xfrm>
          <a:prstGeom prst="rect">
            <a:avLst/>
          </a:prstGeom>
          <a:noFill/>
        </p:spPr>
        <p:txBody>
          <a:bodyPr wrap="square" rtlCol="0">
            <a:spAutoFit/>
          </a:bodyPr>
          <a:lstStyle/>
          <a:p>
            <a:r>
              <a:rPr lang="pl-PL" sz="1000" dirty="0">
                <a:solidFill>
                  <a:schemeClr val="bg1"/>
                </a:solidFill>
              </a:rPr>
              <a:t>b3 </a:t>
            </a:r>
            <a:r>
              <a:rPr lang="pl-PL" sz="1000" dirty="0" err="1">
                <a:solidFill>
                  <a:schemeClr val="bg1"/>
                </a:solidFill>
              </a:rPr>
              <a:t>Models</a:t>
            </a:r>
            <a:r>
              <a:rPr lang="pl-PL" sz="1000" dirty="0">
                <a:solidFill>
                  <a:schemeClr val="bg1"/>
                </a:solidFill>
              </a:rPr>
              <a:t>                                                                                                                          </a:t>
            </a:r>
            <a:r>
              <a:rPr lang="pl-PL" sz="1000" dirty="0" err="1">
                <a:solidFill>
                  <a:schemeClr val="bg1"/>
                </a:solidFill>
              </a:rPr>
              <a:t>Water</a:t>
            </a:r>
            <a:r>
              <a:rPr lang="pl-PL" sz="1000" dirty="0">
                <a:solidFill>
                  <a:schemeClr val="bg1"/>
                </a:solidFill>
              </a:rPr>
              <a:t> system  </a:t>
            </a:r>
          </a:p>
        </p:txBody>
      </p:sp>
      <p:sp>
        <p:nvSpPr>
          <p:cNvPr id="41" name="pole tekstowe 40"/>
          <p:cNvSpPr txBox="1"/>
          <p:nvPr/>
        </p:nvSpPr>
        <p:spPr>
          <a:xfrm>
            <a:off x="5486400" y="3003917"/>
            <a:ext cx="4148295" cy="1631216"/>
          </a:xfrm>
          <a:prstGeom prst="rect">
            <a:avLst/>
          </a:prstGeom>
          <a:noFill/>
        </p:spPr>
        <p:txBody>
          <a:bodyPr wrap="square" rtlCol="0">
            <a:spAutoFit/>
          </a:bodyPr>
          <a:lstStyle/>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 </a:t>
            </a:r>
            <a:r>
              <a:rPr lang="pl-PL" sz="1000" dirty="0">
                <a:solidFill>
                  <a:schemeClr val="bg1"/>
                </a:solidFill>
              </a:rPr>
              <a:t>Grzeje - </a:t>
            </a:r>
            <a:r>
              <a:rPr lang="en-US" sz="1000" dirty="0">
                <a:solidFill>
                  <a:schemeClr val="bg1"/>
                </a:solidFill>
              </a:rPr>
              <a:t>104110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a:t>
            </a:r>
            <a:r>
              <a:rPr lang="pl-PL" sz="1000" dirty="0">
                <a:solidFill>
                  <a:schemeClr val="bg1"/>
                </a:solidFill>
              </a:rPr>
              <a:t> Temp. pokojowa</a:t>
            </a:r>
            <a:r>
              <a:rPr lang="en-US" sz="1000" dirty="0">
                <a:solidFill>
                  <a:schemeClr val="bg1"/>
                </a:solidFill>
              </a:rPr>
              <a:t> </a:t>
            </a:r>
            <a:r>
              <a:rPr lang="pl-PL" sz="1000" dirty="0">
                <a:solidFill>
                  <a:schemeClr val="bg1"/>
                </a:solidFill>
              </a:rPr>
              <a:t>- </a:t>
            </a:r>
            <a:r>
              <a:rPr lang="en-US" sz="1000" dirty="0">
                <a:solidFill>
                  <a:schemeClr val="bg1"/>
                </a:solidFill>
              </a:rPr>
              <a:t>104910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 </a:t>
            </a:r>
            <a:r>
              <a:rPr lang="pl-PL" sz="1000" dirty="0">
                <a:solidFill>
                  <a:schemeClr val="bg1"/>
                </a:solidFill>
              </a:rPr>
              <a:t>Grzeje - </a:t>
            </a:r>
            <a:r>
              <a:rPr lang="en-US" sz="1000" dirty="0">
                <a:solidFill>
                  <a:schemeClr val="bg1"/>
                </a:solidFill>
              </a:rPr>
              <a:t>104310 </a:t>
            </a:r>
            <a:endParaRPr lang="pl-PL" sz="1000" dirty="0">
              <a:solidFill>
                <a:schemeClr val="bg1"/>
              </a:solidFill>
            </a:endParaRPr>
          </a:p>
          <a:p>
            <a:r>
              <a:rPr lang="pl-PL" sz="1000" dirty="0">
                <a:solidFill>
                  <a:schemeClr val="bg1"/>
                </a:solidFill>
              </a:rPr>
              <a:t>Zbiornik</a:t>
            </a:r>
            <a:r>
              <a:rPr lang="en-US" sz="1000" dirty="0">
                <a:solidFill>
                  <a:schemeClr val="bg1"/>
                </a:solidFill>
              </a:rPr>
              <a:t>, </a:t>
            </a:r>
            <a:r>
              <a:rPr lang="pl-PL" sz="1000" dirty="0" err="1">
                <a:solidFill>
                  <a:schemeClr val="bg1"/>
                </a:solidFill>
              </a:rPr>
              <a:t>Nablatowyy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a:t>
            </a:r>
            <a:r>
              <a:rPr lang="pl-PL" sz="1000" dirty="0">
                <a:solidFill>
                  <a:schemeClr val="bg1"/>
                </a:solidFill>
              </a:rPr>
              <a:t> Temp. Pokojowa - </a:t>
            </a:r>
            <a:r>
              <a:rPr lang="en-US" sz="1000" dirty="0">
                <a:solidFill>
                  <a:schemeClr val="bg1"/>
                </a:solidFill>
              </a:rPr>
              <a:t>104210 </a:t>
            </a:r>
            <a:endParaRPr lang="pl-PL" sz="1000" dirty="0">
              <a:solidFill>
                <a:schemeClr val="bg1"/>
              </a:solidFill>
            </a:endParaRPr>
          </a:p>
          <a:p>
            <a:r>
              <a:rPr lang="pl-PL" sz="1000" dirty="0">
                <a:solidFill>
                  <a:schemeClr val="bg1"/>
                </a:solidFill>
              </a:rPr>
              <a:t>Bezpośrednio chłodzony</a:t>
            </a:r>
            <a:r>
              <a:rPr lang="en-US" sz="1000" dirty="0">
                <a:solidFill>
                  <a:schemeClr val="bg1"/>
                </a:solidFill>
              </a:rPr>
              <a:t>, </a:t>
            </a:r>
            <a:r>
              <a:rPr lang="pl-PL" sz="1000" dirty="0">
                <a:solidFill>
                  <a:schemeClr val="bg1"/>
                </a:solidFill>
              </a:rPr>
              <a:t>Wolnostojący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a:t>
            </a:r>
            <a:r>
              <a:rPr lang="pl-PL" sz="1000" dirty="0">
                <a:solidFill>
                  <a:schemeClr val="bg1"/>
                </a:solidFill>
              </a:rPr>
              <a:t> Temp. Pokojowa -</a:t>
            </a:r>
            <a:r>
              <a:rPr lang="en-US" sz="1000" dirty="0">
                <a:solidFill>
                  <a:schemeClr val="bg1"/>
                </a:solidFill>
              </a:rPr>
              <a:t>104410 </a:t>
            </a:r>
            <a:endParaRPr lang="pl-PL" sz="1000" dirty="0">
              <a:solidFill>
                <a:schemeClr val="bg1"/>
              </a:solidFill>
            </a:endParaRPr>
          </a:p>
          <a:p>
            <a:r>
              <a:rPr lang="pl-PL" sz="1000" dirty="0">
                <a:solidFill>
                  <a:schemeClr val="bg1"/>
                </a:solidFill>
              </a:rPr>
              <a:t>Bezpośrednio chłodzony</a:t>
            </a:r>
            <a:r>
              <a:rPr lang="en-US" sz="1000" dirty="0">
                <a:solidFill>
                  <a:schemeClr val="bg1"/>
                </a:solidFill>
              </a:rPr>
              <a:t>, </a:t>
            </a:r>
            <a:r>
              <a:rPr lang="pl-PL" sz="1000" dirty="0" err="1">
                <a:solidFill>
                  <a:schemeClr val="bg1"/>
                </a:solidFill>
              </a:rPr>
              <a:t>Nablatowyy</a:t>
            </a:r>
            <a:r>
              <a:rPr lang="en-US" sz="1000" dirty="0">
                <a:solidFill>
                  <a:schemeClr val="bg1"/>
                </a:solidFill>
              </a:rPr>
              <a:t>, </a:t>
            </a:r>
            <a:r>
              <a:rPr lang="en-US" sz="1000" dirty="0" err="1">
                <a:solidFill>
                  <a:schemeClr val="bg1"/>
                </a:solidFill>
              </a:rPr>
              <a:t>Ch</a:t>
            </a:r>
            <a:r>
              <a:rPr lang="pl-PL" sz="1000" dirty="0">
                <a:solidFill>
                  <a:schemeClr val="bg1"/>
                </a:solidFill>
              </a:rPr>
              <a:t>łodzi</a:t>
            </a:r>
            <a:r>
              <a:rPr lang="en-US" sz="1000" dirty="0">
                <a:solidFill>
                  <a:schemeClr val="bg1"/>
                </a:solidFill>
              </a:rPr>
              <a:t>,</a:t>
            </a:r>
            <a:r>
              <a:rPr lang="pl-PL" sz="1000" dirty="0">
                <a:solidFill>
                  <a:schemeClr val="bg1"/>
                </a:solidFill>
              </a:rPr>
              <a:t> Temp. Pokojowa - </a:t>
            </a:r>
            <a:r>
              <a:rPr lang="en-US" sz="1000" dirty="0">
                <a:solidFill>
                  <a:schemeClr val="bg1"/>
                </a:solidFill>
              </a:rPr>
              <a:t>104510 </a:t>
            </a:r>
            <a:endParaRPr lang="pl-PL" sz="1000" dirty="0">
              <a:solidFill>
                <a:schemeClr val="bg1"/>
              </a:solidFill>
            </a:endParaRPr>
          </a:p>
          <a:p>
            <a:r>
              <a:rPr lang="en-US" sz="1000" dirty="0">
                <a:solidFill>
                  <a:schemeClr val="bg1"/>
                </a:solidFill>
              </a:rPr>
              <a:t>Direct Chill, Countertop, Chilled, Hot</a:t>
            </a:r>
            <a:r>
              <a:rPr lang="pl-PL" sz="1000" dirty="0">
                <a:solidFill>
                  <a:schemeClr val="bg1"/>
                </a:solidFill>
              </a:rPr>
              <a:t> - </a:t>
            </a:r>
            <a:r>
              <a:rPr lang="en-US" sz="1000" dirty="0">
                <a:solidFill>
                  <a:schemeClr val="bg1"/>
                </a:solidFill>
              </a:rPr>
              <a:t>104615 </a:t>
            </a:r>
            <a:endParaRPr lang="pl-PL" sz="1000" dirty="0">
              <a:solidFill>
                <a:schemeClr val="bg1"/>
              </a:solidFill>
            </a:endParaRPr>
          </a:p>
          <a:p>
            <a:r>
              <a:rPr lang="en-US" sz="1000" dirty="0">
                <a:solidFill>
                  <a:schemeClr val="bg1"/>
                </a:solidFill>
              </a:rPr>
              <a:t>Direct Chill, </a:t>
            </a:r>
            <a:r>
              <a:rPr lang="en-US" sz="1000" dirty="0" err="1">
                <a:solidFill>
                  <a:schemeClr val="bg1"/>
                </a:solidFill>
              </a:rPr>
              <a:t>Floorstanding</a:t>
            </a:r>
            <a:r>
              <a:rPr lang="en-US" sz="1000" dirty="0">
                <a:solidFill>
                  <a:schemeClr val="bg1"/>
                </a:solidFill>
              </a:rPr>
              <a:t>, Chilled, Ambient, Hot</a:t>
            </a:r>
            <a:r>
              <a:rPr lang="pl-PL" sz="1000" dirty="0">
                <a:solidFill>
                  <a:schemeClr val="bg1"/>
                </a:solidFill>
              </a:rPr>
              <a:t> - </a:t>
            </a:r>
            <a:r>
              <a:rPr lang="en-US" sz="1000" dirty="0">
                <a:solidFill>
                  <a:schemeClr val="bg1"/>
                </a:solidFill>
              </a:rPr>
              <a:t>104715 </a:t>
            </a:r>
            <a:endParaRPr lang="pl-PL" sz="1000" dirty="0">
              <a:solidFill>
                <a:schemeClr val="bg1"/>
              </a:solidFill>
            </a:endParaRPr>
          </a:p>
          <a:p>
            <a:r>
              <a:rPr lang="en-US" sz="1000" dirty="0">
                <a:solidFill>
                  <a:schemeClr val="bg1"/>
                </a:solidFill>
              </a:rPr>
              <a:t>Direct Chill, </a:t>
            </a:r>
            <a:r>
              <a:rPr lang="en-US" sz="1000" dirty="0" err="1">
                <a:solidFill>
                  <a:schemeClr val="bg1"/>
                </a:solidFill>
              </a:rPr>
              <a:t>Floorstanding</a:t>
            </a:r>
            <a:r>
              <a:rPr lang="en-US" sz="1000" dirty="0">
                <a:solidFill>
                  <a:schemeClr val="bg1"/>
                </a:solidFill>
              </a:rPr>
              <a:t>, Chilled, Hot, Sparkling</a:t>
            </a:r>
            <a:r>
              <a:rPr lang="pl-PL" sz="1000" dirty="0">
                <a:solidFill>
                  <a:schemeClr val="bg1"/>
                </a:solidFill>
              </a:rPr>
              <a:t> - </a:t>
            </a:r>
            <a:r>
              <a:rPr lang="en-US" sz="1000" dirty="0">
                <a:solidFill>
                  <a:schemeClr val="bg1"/>
                </a:solidFill>
              </a:rPr>
              <a:t>104810 </a:t>
            </a:r>
            <a:endParaRPr lang="pl-PL" sz="1000" dirty="0">
              <a:solidFill>
                <a:schemeClr val="bg1"/>
              </a:solidFill>
            </a:endParaRPr>
          </a:p>
          <a:p>
            <a:r>
              <a:rPr lang="en-US" sz="1000" dirty="0">
                <a:solidFill>
                  <a:schemeClr val="bg1"/>
                </a:solidFill>
              </a:rPr>
              <a:t>Direct Chill, </a:t>
            </a:r>
            <a:r>
              <a:rPr lang="en-US" sz="1000" dirty="0" err="1">
                <a:solidFill>
                  <a:schemeClr val="bg1"/>
                </a:solidFill>
              </a:rPr>
              <a:t>Floorstanding</a:t>
            </a:r>
            <a:r>
              <a:rPr lang="en-US" sz="1000" dirty="0">
                <a:solidFill>
                  <a:schemeClr val="bg1"/>
                </a:solidFill>
              </a:rPr>
              <a:t>, Chilled, Ambient, Sparkling</a:t>
            </a:r>
            <a:r>
              <a:rPr lang="pl-PL" sz="1000" dirty="0">
                <a:solidFill>
                  <a:schemeClr val="bg1"/>
                </a:solidFill>
              </a:rPr>
              <a:t> - </a:t>
            </a:r>
            <a:r>
              <a:rPr lang="en-US" sz="1000" dirty="0">
                <a:solidFill>
                  <a:schemeClr val="bg1"/>
                </a:solidFill>
              </a:rPr>
              <a:t>104815 </a:t>
            </a:r>
            <a:endParaRPr lang="pl-PL" sz="1000" dirty="0">
              <a:solidFill>
                <a:schemeClr val="bg1"/>
              </a:solidFill>
            </a:endParaRPr>
          </a:p>
        </p:txBody>
      </p:sp>
      <p:sp>
        <p:nvSpPr>
          <p:cNvPr id="42" name="pole tekstowe 41"/>
          <p:cNvSpPr txBox="1"/>
          <p:nvPr/>
        </p:nvSpPr>
        <p:spPr>
          <a:xfrm>
            <a:off x="9867900" y="3819525"/>
            <a:ext cx="2171700" cy="1631216"/>
          </a:xfrm>
          <a:prstGeom prst="rect">
            <a:avLst/>
          </a:prstGeom>
          <a:noFill/>
        </p:spPr>
        <p:txBody>
          <a:bodyPr wrap="square" rtlCol="0">
            <a:spAutoFit/>
          </a:bodyPr>
          <a:lstStyle/>
          <a:p>
            <a:r>
              <a:rPr lang="en-US" sz="1000" dirty="0">
                <a:solidFill>
                  <a:schemeClr val="bg1"/>
                </a:solidFill>
              </a:rPr>
              <a:t>Borg &amp; </a:t>
            </a:r>
            <a:r>
              <a:rPr lang="en-US" sz="1000" dirty="0" err="1">
                <a:solidFill>
                  <a:schemeClr val="bg1"/>
                </a:solidFill>
              </a:rPr>
              <a:t>Overström</a:t>
            </a:r>
            <a:r>
              <a:rPr lang="en-US" sz="1000" dirty="0">
                <a:solidFill>
                  <a:schemeClr val="bg1"/>
                </a:solidFill>
              </a:rPr>
              <a:t> Direct Chill </a:t>
            </a:r>
            <a:r>
              <a:rPr lang="en-US" sz="1000" dirty="0" err="1">
                <a:solidFill>
                  <a:schemeClr val="bg1"/>
                </a:solidFill>
              </a:rPr>
              <a:t>utilises</a:t>
            </a:r>
            <a:r>
              <a:rPr lang="en-US" sz="1000" dirty="0">
                <a:solidFill>
                  <a:schemeClr val="bg1"/>
                </a:solidFill>
              </a:rPr>
              <a:t> innovative technology to chill water instantly. We recommend this system for more demanding environments because of its optimum dispense performance and unrivalled hygienic qualities. Superior to the gravity fed Reservoir system, Direct Chill technology chills water on demand for the ultimate drinking experience. </a:t>
            </a:r>
            <a:endParaRPr lang="pl-PL" sz="1000" dirty="0">
              <a:solidFill>
                <a:schemeClr val="bg1"/>
              </a:solidFill>
            </a:endParaRPr>
          </a:p>
        </p:txBody>
      </p:sp>
      <p:sp>
        <p:nvSpPr>
          <p:cNvPr id="43" name="pole tekstowe 42"/>
          <p:cNvSpPr txBox="1"/>
          <p:nvPr/>
        </p:nvSpPr>
        <p:spPr>
          <a:xfrm>
            <a:off x="10246153" y="3418601"/>
            <a:ext cx="650447" cy="215444"/>
          </a:xfrm>
          <a:prstGeom prst="rect">
            <a:avLst/>
          </a:prstGeom>
          <a:noFill/>
        </p:spPr>
        <p:txBody>
          <a:bodyPr wrap="square" rtlCol="0">
            <a:spAutoFit/>
          </a:bodyPr>
          <a:lstStyle/>
          <a:p>
            <a:r>
              <a:rPr lang="pl-PL" sz="800" dirty="0">
                <a:solidFill>
                  <a:schemeClr val="bg1"/>
                </a:solidFill>
              </a:rPr>
              <a:t>Direct </a:t>
            </a:r>
            <a:r>
              <a:rPr lang="pl-PL" sz="800" dirty="0" err="1">
                <a:solidFill>
                  <a:schemeClr val="bg1"/>
                </a:solidFill>
              </a:rPr>
              <a:t>Chill</a:t>
            </a:r>
            <a:r>
              <a:rPr lang="pl-PL" sz="800" dirty="0">
                <a:solidFill>
                  <a:schemeClr val="bg1"/>
                </a:solidFill>
              </a:rPr>
              <a:t> </a:t>
            </a:r>
          </a:p>
        </p:txBody>
      </p:sp>
      <p:sp>
        <p:nvSpPr>
          <p:cNvPr id="44" name="pole tekstowe 43"/>
          <p:cNvSpPr txBox="1"/>
          <p:nvPr/>
        </p:nvSpPr>
        <p:spPr>
          <a:xfrm>
            <a:off x="10857611" y="3418601"/>
            <a:ext cx="650447" cy="215444"/>
          </a:xfrm>
          <a:prstGeom prst="rect">
            <a:avLst/>
          </a:prstGeom>
          <a:noFill/>
        </p:spPr>
        <p:txBody>
          <a:bodyPr wrap="square" rtlCol="0">
            <a:spAutoFit/>
          </a:bodyPr>
          <a:lstStyle/>
          <a:p>
            <a:r>
              <a:rPr lang="pl-PL" sz="800" dirty="0" err="1">
                <a:solidFill>
                  <a:schemeClr val="bg1"/>
                </a:solidFill>
              </a:rPr>
              <a:t>Reservoir</a:t>
            </a:r>
            <a:r>
              <a:rPr lang="pl-PL" sz="800" dirty="0">
                <a:solidFill>
                  <a:schemeClr val="bg1"/>
                </a:solidFill>
              </a:rPr>
              <a:t> </a:t>
            </a:r>
          </a:p>
        </p:txBody>
      </p:sp>
      <p:sp>
        <p:nvSpPr>
          <p:cNvPr id="45" name="pole tekstowe 44"/>
          <p:cNvSpPr txBox="1"/>
          <p:nvPr/>
        </p:nvSpPr>
        <p:spPr>
          <a:xfrm>
            <a:off x="6167000" y="2321693"/>
            <a:ext cx="650447" cy="215444"/>
          </a:xfrm>
          <a:prstGeom prst="rect">
            <a:avLst/>
          </a:prstGeom>
          <a:noFill/>
        </p:spPr>
        <p:txBody>
          <a:bodyPr wrap="square" rtlCol="0">
            <a:spAutoFit/>
          </a:bodyPr>
          <a:lstStyle/>
          <a:p>
            <a:r>
              <a:rPr lang="pl-PL" sz="800" dirty="0" err="1">
                <a:solidFill>
                  <a:schemeClr val="bg1"/>
                </a:solidFill>
              </a:rPr>
              <a:t>Offices</a:t>
            </a:r>
            <a:r>
              <a:rPr lang="pl-PL" sz="800" dirty="0">
                <a:solidFill>
                  <a:schemeClr val="bg1"/>
                </a:solidFill>
              </a:rPr>
              <a:t> </a:t>
            </a:r>
          </a:p>
        </p:txBody>
      </p:sp>
      <p:sp>
        <p:nvSpPr>
          <p:cNvPr id="46" name="pole tekstowe 45"/>
          <p:cNvSpPr txBox="1"/>
          <p:nvPr/>
        </p:nvSpPr>
        <p:spPr>
          <a:xfrm>
            <a:off x="10998141" y="2321693"/>
            <a:ext cx="462532" cy="215444"/>
          </a:xfrm>
          <a:prstGeom prst="rect">
            <a:avLst/>
          </a:prstGeom>
          <a:noFill/>
        </p:spPr>
        <p:txBody>
          <a:bodyPr wrap="square" rtlCol="0">
            <a:spAutoFit/>
          </a:bodyPr>
          <a:lstStyle/>
          <a:p>
            <a:r>
              <a:rPr lang="pl-PL" sz="800" dirty="0">
                <a:solidFill>
                  <a:schemeClr val="bg1"/>
                </a:solidFill>
              </a:rPr>
              <a:t>11 - 25 </a:t>
            </a:r>
          </a:p>
        </p:txBody>
      </p:sp>
      <p:sp>
        <p:nvSpPr>
          <p:cNvPr id="47" name="pole tekstowe 46"/>
          <p:cNvSpPr txBox="1"/>
          <p:nvPr/>
        </p:nvSpPr>
        <p:spPr>
          <a:xfrm>
            <a:off x="6831621" y="2321693"/>
            <a:ext cx="650447" cy="215444"/>
          </a:xfrm>
          <a:prstGeom prst="rect">
            <a:avLst/>
          </a:prstGeom>
          <a:noFill/>
        </p:spPr>
        <p:txBody>
          <a:bodyPr wrap="square" rtlCol="0">
            <a:spAutoFit/>
          </a:bodyPr>
          <a:lstStyle/>
          <a:p>
            <a:r>
              <a:rPr lang="pl-PL" sz="800" dirty="0" err="1">
                <a:solidFill>
                  <a:schemeClr val="bg1"/>
                </a:solidFill>
              </a:rPr>
              <a:t>Hospitality</a:t>
            </a:r>
            <a:r>
              <a:rPr lang="pl-PL" sz="800" dirty="0">
                <a:solidFill>
                  <a:schemeClr val="bg1"/>
                </a:solidFill>
              </a:rPr>
              <a:t> </a:t>
            </a:r>
          </a:p>
        </p:txBody>
      </p:sp>
      <p:sp>
        <p:nvSpPr>
          <p:cNvPr id="48" name="pole tekstowe 47"/>
          <p:cNvSpPr txBox="1"/>
          <p:nvPr/>
        </p:nvSpPr>
        <p:spPr>
          <a:xfrm>
            <a:off x="7510418" y="2321693"/>
            <a:ext cx="650447" cy="215444"/>
          </a:xfrm>
          <a:prstGeom prst="rect">
            <a:avLst/>
          </a:prstGeom>
          <a:noFill/>
        </p:spPr>
        <p:txBody>
          <a:bodyPr wrap="square" rtlCol="0">
            <a:spAutoFit/>
          </a:bodyPr>
          <a:lstStyle/>
          <a:p>
            <a:r>
              <a:rPr lang="pl-PL" sz="800" dirty="0">
                <a:solidFill>
                  <a:schemeClr val="bg1"/>
                </a:solidFill>
              </a:rPr>
              <a:t>Healthcare </a:t>
            </a:r>
          </a:p>
        </p:txBody>
      </p:sp>
      <p:sp>
        <p:nvSpPr>
          <p:cNvPr id="49" name="pole tekstowe 48"/>
          <p:cNvSpPr txBox="1"/>
          <p:nvPr/>
        </p:nvSpPr>
        <p:spPr>
          <a:xfrm>
            <a:off x="8160865" y="2321693"/>
            <a:ext cx="650447" cy="215444"/>
          </a:xfrm>
          <a:prstGeom prst="rect">
            <a:avLst/>
          </a:prstGeom>
          <a:noFill/>
        </p:spPr>
        <p:txBody>
          <a:bodyPr wrap="square" rtlCol="0">
            <a:spAutoFit/>
          </a:bodyPr>
          <a:lstStyle/>
          <a:p>
            <a:r>
              <a:rPr lang="pl-PL" sz="800" dirty="0" err="1">
                <a:solidFill>
                  <a:schemeClr val="bg1"/>
                </a:solidFill>
              </a:rPr>
              <a:t>Education</a:t>
            </a:r>
            <a:r>
              <a:rPr lang="pl-PL" sz="800" dirty="0">
                <a:solidFill>
                  <a:schemeClr val="bg1"/>
                </a:solidFill>
              </a:rPr>
              <a:t> </a:t>
            </a:r>
          </a:p>
        </p:txBody>
      </p:sp>
      <p:sp>
        <p:nvSpPr>
          <p:cNvPr id="50" name="pole tekstowe 49"/>
          <p:cNvSpPr txBox="1"/>
          <p:nvPr/>
        </p:nvSpPr>
        <p:spPr>
          <a:xfrm>
            <a:off x="8865027" y="2315734"/>
            <a:ext cx="650447" cy="215444"/>
          </a:xfrm>
          <a:prstGeom prst="rect">
            <a:avLst/>
          </a:prstGeom>
          <a:noFill/>
        </p:spPr>
        <p:txBody>
          <a:bodyPr wrap="square" rtlCol="0">
            <a:spAutoFit/>
          </a:bodyPr>
          <a:lstStyle/>
          <a:p>
            <a:r>
              <a:rPr lang="pl-PL" sz="800" dirty="0" err="1">
                <a:solidFill>
                  <a:schemeClr val="bg1"/>
                </a:solidFill>
              </a:rPr>
              <a:t>Leisure</a:t>
            </a:r>
            <a:r>
              <a:rPr lang="pl-PL" sz="800" dirty="0">
                <a:solidFill>
                  <a:schemeClr val="bg1"/>
                </a:solidFill>
              </a:rPr>
              <a:t> </a:t>
            </a:r>
          </a:p>
        </p:txBody>
      </p:sp>
      <p:sp>
        <p:nvSpPr>
          <p:cNvPr id="51" name="pole tekstowe 50"/>
          <p:cNvSpPr txBox="1"/>
          <p:nvPr/>
        </p:nvSpPr>
        <p:spPr>
          <a:xfrm>
            <a:off x="10361415" y="2321693"/>
            <a:ext cx="436864" cy="215444"/>
          </a:xfrm>
          <a:prstGeom prst="rect">
            <a:avLst/>
          </a:prstGeom>
          <a:noFill/>
        </p:spPr>
        <p:txBody>
          <a:bodyPr wrap="square" rtlCol="0">
            <a:spAutoFit/>
          </a:bodyPr>
          <a:lstStyle/>
          <a:p>
            <a:r>
              <a:rPr lang="pl-PL" sz="800" dirty="0">
                <a:solidFill>
                  <a:schemeClr val="bg1"/>
                </a:solidFill>
              </a:rPr>
              <a:t>6 - 10 </a:t>
            </a:r>
          </a:p>
        </p:txBody>
      </p:sp>
      <p:sp>
        <p:nvSpPr>
          <p:cNvPr id="52" name="pole tekstowe 51"/>
          <p:cNvSpPr txBox="1"/>
          <p:nvPr/>
        </p:nvSpPr>
        <p:spPr>
          <a:xfrm>
            <a:off x="10869598" y="1218332"/>
            <a:ext cx="719619" cy="215444"/>
          </a:xfrm>
          <a:prstGeom prst="rect">
            <a:avLst/>
          </a:prstGeom>
          <a:noFill/>
        </p:spPr>
        <p:txBody>
          <a:bodyPr wrap="square" rtlCol="0">
            <a:spAutoFit/>
          </a:bodyPr>
          <a:lstStyle/>
          <a:p>
            <a:r>
              <a:rPr lang="pl-PL" sz="800" dirty="0" err="1">
                <a:solidFill>
                  <a:schemeClr val="bg1"/>
                </a:solidFill>
              </a:rPr>
              <a:t>Florstanding</a:t>
            </a:r>
            <a:r>
              <a:rPr lang="pl-PL" sz="800" dirty="0">
                <a:solidFill>
                  <a:schemeClr val="bg1"/>
                </a:solidFill>
              </a:rPr>
              <a:t> </a:t>
            </a:r>
          </a:p>
        </p:txBody>
      </p:sp>
      <p:sp>
        <p:nvSpPr>
          <p:cNvPr id="53" name="pole tekstowe 52"/>
          <p:cNvSpPr txBox="1"/>
          <p:nvPr/>
        </p:nvSpPr>
        <p:spPr>
          <a:xfrm>
            <a:off x="10207164" y="1216738"/>
            <a:ext cx="674419" cy="215444"/>
          </a:xfrm>
          <a:prstGeom prst="rect">
            <a:avLst/>
          </a:prstGeom>
          <a:noFill/>
        </p:spPr>
        <p:txBody>
          <a:bodyPr wrap="square" rtlCol="0">
            <a:spAutoFit/>
          </a:bodyPr>
          <a:lstStyle/>
          <a:p>
            <a:r>
              <a:rPr lang="pl-PL" sz="800" dirty="0" err="1">
                <a:solidFill>
                  <a:schemeClr val="bg1"/>
                </a:solidFill>
              </a:rPr>
              <a:t>Countertop</a:t>
            </a:r>
            <a:r>
              <a:rPr lang="pl-PL" sz="800" dirty="0">
                <a:solidFill>
                  <a:schemeClr val="bg1"/>
                </a:solidFill>
              </a:rPr>
              <a:t> </a:t>
            </a:r>
          </a:p>
        </p:txBody>
      </p:sp>
      <p:sp>
        <p:nvSpPr>
          <p:cNvPr id="54" name="pole tekstowe 53"/>
          <p:cNvSpPr txBox="1"/>
          <p:nvPr/>
        </p:nvSpPr>
        <p:spPr>
          <a:xfrm>
            <a:off x="8196926" y="1218332"/>
            <a:ext cx="578324" cy="215444"/>
          </a:xfrm>
          <a:prstGeom prst="rect">
            <a:avLst/>
          </a:prstGeom>
          <a:noFill/>
        </p:spPr>
        <p:txBody>
          <a:bodyPr wrap="square" rtlCol="0">
            <a:spAutoFit/>
          </a:bodyPr>
          <a:lstStyle/>
          <a:p>
            <a:r>
              <a:rPr lang="pl-PL" sz="800" dirty="0" err="1">
                <a:solidFill>
                  <a:schemeClr val="bg1"/>
                </a:solidFill>
              </a:rPr>
              <a:t>Sparkling</a:t>
            </a:r>
            <a:r>
              <a:rPr lang="pl-PL" sz="800" dirty="0">
                <a:solidFill>
                  <a:schemeClr val="bg1"/>
                </a:solidFill>
              </a:rPr>
              <a:t> </a:t>
            </a:r>
          </a:p>
        </p:txBody>
      </p:sp>
      <p:sp>
        <p:nvSpPr>
          <p:cNvPr id="55" name="pole tekstowe 54"/>
          <p:cNvSpPr txBox="1"/>
          <p:nvPr/>
        </p:nvSpPr>
        <p:spPr>
          <a:xfrm>
            <a:off x="7637798" y="1218332"/>
            <a:ext cx="361464" cy="215444"/>
          </a:xfrm>
          <a:prstGeom prst="rect">
            <a:avLst/>
          </a:prstGeom>
          <a:noFill/>
        </p:spPr>
        <p:txBody>
          <a:bodyPr wrap="square" rtlCol="0">
            <a:spAutoFit/>
          </a:bodyPr>
          <a:lstStyle/>
          <a:p>
            <a:r>
              <a:rPr lang="pl-PL" sz="800" dirty="0">
                <a:solidFill>
                  <a:schemeClr val="bg1"/>
                </a:solidFill>
              </a:rPr>
              <a:t>Hot </a:t>
            </a:r>
          </a:p>
        </p:txBody>
      </p:sp>
      <p:sp>
        <p:nvSpPr>
          <p:cNvPr id="56" name="pole tekstowe 55"/>
          <p:cNvSpPr txBox="1"/>
          <p:nvPr/>
        </p:nvSpPr>
        <p:spPr>
          <a:xfrm>
            <a:off x="6868631" y="1218332"/>
            <a:ext cx="569304" cy="215444"/>
          </a:xfrm>
          <a:prstGeom prst="rect">
            <a:avLst/>
          </a:prstGeom>
          <a:noFill/>
        </p:spPr>
        <p:txBody>
          <a:bodyPr wrap="square" rtlCol="0">
            <a:spAutoFit/>
          </a:bodyPr>
          <a:lstStyle/>
          <a:p>
            <a:r>
              <a:rPr lang="pl-PL" sz="800" dirty="0" err="1">
                <a:solidFill>
                  <a:schemeClr val="bg1"/>
                </a:solidFill>
              </a:rPr>
              <a:t>Ambiend</a:t>
            </a:r>
            <a:r>
              <a:rPr lang="pl-PL" sz="800" dirty="0">
                <a:solidFill>
                  <a:schemeClr val="bg1"/>
                </a:solidFill>
              </a:rPr>
              <a:t> </a:t>
            </a:r>
          </a:p>
        </p:txBody>
      </p:sp>
      <p:sp>
        <p:nvSpPr>
          <p:cNvPr id="57" name="pole tekstowe 56"/>
          <p:cNvSpPr txBox="1"/>
          <p:nvPr/>
        </p:nvSpPr>
        <p:spPr>
          <a:xfrm>
            <a:off x="6263445" y="1214701"/>
            <a:ext cx="501566" cy="215444"/>
          </a:xfrm>
          <a:prstGeom prst="rect">
            <a:avLst/>
          </a:prstGeom>
          <a:noFill/>
        </p:spPr>
        <p:txBody>
          <a:bodyPr wrap="square" rtlCol="0">
            <a:spAutoFit/>
          </a:bodyPr>
          <a:lstStyle/>
          <a:p>
            <a:r>
              <a:rPr lang="pl-PL" sz="800" dirty="0" err="1">
                <a:solidFill>
                  <a:schemeClr val="bg1"/>
                </a:solidFill>
              </a:rPr>
              <a:t>Chilled</a:t>
            </a:r>
            <a:r>
              <a:rPr lang="pl-PL" sz="800" dirty="0">
                <a:solidFill>
                  <a:schemeClr val="bg1"/>
                </a:solidFill>
              </a:rPr>
              <a:t> </a:t>
            </a:r>
          </a:p>
        </p:txBody>
      </p:sp>
    </p:spTree>
    <p:extLst>
      <p:ext uri="{BB962C8B-B14F-4D97-AF65-F5344CB8AC3E}">
        <p14:creationId xmlns:p14="http://schemas.microsoft.com/office/powerpoint/2010/main" val="32635119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9000" b="-1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717224" y="241522"/>
            <a:ext cx="4410559" cy="1325563"/>
          </a:xfrm>
        </p:spPr>
        <p:txBody>
          <a:bodyPr>
            <a:normAutofit/>
          </a:bodyPr>
          <a:lstStyle/>
          <a:p>
            <a:pPr algn="ctr"/>
            <a:r>
              <a:rPr lang="pl-PL" sz="5400" b="1" i="1" dirty="0">
                <a:ln w="9525">
                  <a:solidFill>
                    <a:schemeClr val="bg1"/>
                  </a:solidFill>
                  <a:prstDash val="solid"/>
                </a:ln>
                <a:solidFill>
                  <a:schemeClr val="tx1">
                    <a:lumMod val="75000"/>
                    <a:lumOff val="25000"/>
                  </a:schemeClr>
                </a:solidFill>
                <a:effectLst>
                  <a:glow rad="50800">
                    <a:schemeClr val="accent1">
                      <a:lumMod val="60000"/>
                      <a:lumOff val="40000"/>
                    </a:schemeClr>
                  </a:glow>
                  <a:outerShdw blurRad="12700" dist="38100" dir="2700000" algn="tl" rotWithShape="0">
                    <a:schemeClr val="bg1">
                      <a:lumMod val="50000"/>
                    </a:schemeClr>
                  </a:outerShdw>
                  <a:reflection stA="45000" endPos="49000" dist="50800" dir="5400000" sy="-100000" algn="bl" rotWithShape="0"/>
                </a:effectLst>
                <a:latin typeface="+mn-lt"/>
              </a:rPr>
              <a:t>NASZ SERWIS</a:t>
            </a:r>
            <a:endParaRPr lang="pl-PL" sz="5400" dirty="0">
              <a:latin typeface="+mn-lt"/>
            </a:endParaRPr>
          </a:p>
        </p:txBody>
      </p:sp>
      <p:pic>
        <p:nvPicPr>
          <p:cNvPr id="5" name="Symbol zastępczy zawartości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827626" y="1936417"/>
            <a:ext cx="3621922" cy="4457522"/>
          </a:xfrm>
        </p:spPr>
      </p:pic>
      <p:pic>
        <p:nvPicPr>
          <p:cNvPr id="6" name="Symbol zastępczy zawartości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2918" y="241523"/>
            <a:ext cx="1541409" cy="991532"/>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pole tekstowe 2"/>
          <p:cNvSpPr txBox="1"/>
          <p:nvPr/>
        </p:nvSpPr>
        <p:spPr>
          <a:xfrm>
            <a:off x="4984123" y="1936417"/>
            <a:ext cx="6452315" cy="2246769"/>
          </a:xfrm>
          <a:prstGeom prst="rect">
            <a:avLst/>
          </a:prstGeom>
          <a:noFill/>
        </p:spPr>
        <p:txBody>
          <a:bodyPr wrap="square" rtlCol="0">
            <a:spAutoFit/>
          </a:bodyPr>
          <a:lstStyle/>
          <a:p>
            <a:pPr fontAlgn="t"/>
            <a:r>
              <a:rPr lang="pl-PL" sz="2000" i="1" dirty="0">
                <a:solidFill>
                  <a:schemeClr val="tx1">
                    <a:lumMod val="85000"/>
                    <a:lumOff val="15000"/>
                  </a:schemeClr>
                </a:solidFill>
              </a:rPr>
              <a:t>Nasza oferta to kompetentny, szybki i zmotywowany serwis, nowoczesne automaty, doświadczenie i referencje.</a:t>
            </a:r>
          </a:p>
          <a:p>
            <a:pPr fontAlgn="t"/>
            <a:r>
              <a:rPr lang="pl-PL" sz="2000" i="1" dirty="0">
                <a:solidFill>
                  <a:schemeClr val="tx1">
                    <a:lumMod val="85000"/>
                    <a:lumOff val="15000"/>
                  </a:schemeClr>
                </a:solidFill>
              </a:rPr>
              <a:t>Skorzystajcie Państwo z szerokiej oferty znakomitych napojów, zakosztujcie w świecie aromatycznych herbat, pobudzającej kawy espresso, aksamitnej cappuccino oraz włoskiej kawy </a:t>
            </a:r>
            <a:r>
              <a:rPr lang="pl-PL" sz="2000" i="1" dirty="0" err="1">
                <a:solidFill>
                  <a:schemeClr val="tx1">
                    <a:lumMod val="85000"/>
                    <a:lumOff val="15000"/>
                  </a:schemeClr>
                </a:solidFill>
              </a:rPr>
              <a:t>melange</a:t>
            </a:r>
            <a:r>
              <a:rPr lang="pl-PL" sz="2000" i="1" dirty="0">
                <a:solidFill>
                  <a:schemeClr val="tx1">
                    <a:lumMod val="85000"/>
                    <a:lumOff val="15000"/>
                  </a:schemeClr>
                </a:solidFill>
              </a:rPr>
              <a:t>.</a:t>
            </a:r>
            <a:endParaRPr lang="pl-PL" sz="2000" i="1" u="sng" dirty="0">
              <a:solidFill>
                <a:schemeClr val="tx1">
                  <a:lumMod val="85000"/>
                  <a:lumOff val="15000"/>
                </a:schemeClr>
              </a:solidFill>
            </a:endParaRPr>
          </a:p>
          <a:p>
            <a:endParaRPr lang="pl-PL" sz="2000" dirty="0"/>
          </a:p>
        </p:txBody>
      </p:sp>
      <p:sp>
        <p:nvSpPr>
          <p:cNvPr id="7" name="Przycisk akcji: Wstecz lub Poprzedni 6">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Do przodu lub Następny 7">
            <a:hlinkClick r:id="" action="ppaction://hlinkshowjump?jump=nextslide"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67567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anim calcmode="lin" valueType="num">
                                      <p:cBhvr>
                                        <p:cTn id="32" dur="500" fill="hold"/>
                                        <p:tgtEl>
                                          <p:spTgt spid="3"/>
                                        </p:tgtEl>
                                        <p:attrNameLst>
                                          <p:attrName>ppt_x</p:attrName>
                                        </p:attrNameLst>
                                      </p:cBhvr>
                                      <p:tavLst>
                                        <p:tav tm="0">
                                          <p:val>
                                            <p:fltVal val="0.5"/>
                                          </p:val>
                                        </p:tav>
                                        <p:tav tm="100000">
                                          <p:val>
                                            <p:strVal val="#ppt_x"/>
                                          </p:val>
                                        </p:tav>
                                      </p:tavLst>
                                    </p:anim>
                                    <p:anim calcmode="lin" valueType="num">
                                      <p:cBhvr>
                                        <p:cTn id="33"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76" y="271443"/>
            <a:ext cx="1554972" cy="942476"/>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17" name="Diagram 16">
            <a:hlinkClick r:id="rId6" action="ppaction://hlinksldjump"/>
          </p:cNvPr>
          <p:cNvGraphicFramePr/>
          <p:nvPr>
            <p:extLst>
              <p:ext uri="{D42A27DB-BD31-4B8C-83A1-F6EECF244321}">
                <p14:modId xmlns:p14="http://schemas.microsoft.com/office/powerpoint/2010/main" val="4038645570"/>
              </p:ext>
            </p:extLst>
          </p:nvPr>
        </p:nvGraphicFramePr>
        <p:xfrm>
          <a:off x="2191499" y="1010350"/>
          <a:ext cx="2359721" cy="16442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hlinkClick r:id="rId12" action="ppaction://hlinksldjump"/>
          </p:cNvPr>
          <p:cNvGraphicFramePr/>
          <p:nvPr>
            <p:extLst>
              <p:ext uri="{D42A27DB-BD31-4B8C-83A1-F6EECF244321}">
                <p14:modId xmlns:p14="http://schemas.microsoft.com/office/powerpoint/2010/main" val="1806780849"/>
              </p:ext>
            </p:extLst>
          </p:nvPr>
        </p:nvGraphicFramePr>
        <p:xfrm>
          <a:off x="5305424" y="1015461"/>
          <a:ext cx="2521758" cy="16442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 name="Diagram 1">
            <a:hlinkClick r:id="rId18" action="ppaction://hlinksldjump"/>
          </p:cNvPr>
          <p:cNvGraphicFramePr/>
          <p:nvPr>
            <p:extLst>
              <p:ext uri="{D42A27DB-BD31-4B8C-83A1-F6EECF244321}">
                <p14:modId xmlns:p14="http://schemas.microsoft.com/office/powerpoint/2010/main" val="1641163817"/>
              </p:ext>
            </p:extLst>
          </p:nvPr>
        </p:nvGraphicFramePr>
        <p:xfrm>
          <a:off x="8581386" y="1017381"/>
          <a:ext cx="2277141" cy="164420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 name="Diagram 2">
            <a:hlinkClick r:id="rId24" action="ppaction://hlinksldjump"/>
          </p:cNvPr>
          <p:cNvGraphicFramePr/>
          <p:nvPr>
            <p:extLst>
              <p:ext uri="{D42A27DB-BD31-4B8C-83A1-F6EECF244321}">
                <p14:modId xmlns:p14="http://schemas.microsoft.com/office/powerpoint/2010/main" val="2650555409"/>
              </p:ext>
            </p:extLst>
          </p:nvPr>
        </p:nvGraphicFramePr>
        <p:xfrm>
          <a:off x="2475515" y="3045055"/>
          <a:ext cx="2531340" cy="1685121"/>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8" name="Objaśnienie prostokątne 7"/>
          <p:cNvSpPr/>
          <p:nvPr/>
        </p:nvSpPr>
        <p:spPr>
          <a:xfrm>
            <a:off x="1515804" y="5359205"/>
            <a:ext cx="1554185" cy="553697"/>
          </a:xfrm>
          <a:prstGeom prst="wedgeRectCallout">
            <a:avLst/>
          </a:prstGeom>
          <a:solidFill>
            <a:schemeClr val="bg1"/>
          </a:solidFill>
          <a:ln w="57150">
            <a:solidFill>
              <a:schemeClr val="bg1"/>
            </a:solidFill>
          </a:ln>
          <a:effectLst>
            <a:outerShdw blurRad="50800" dist="50800" dir="5400000" sx="33000" sy="33000" algn="ctr" rotWithShape="0">
              <a:srgbClr val="000000">
                <a:alpha val="43137"/>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pl-PL" sz="1000" b="1" i="1" dirty="0"/>
              <a:t>Zgłoś zapotrzebowanie. </a:t>
            </a:r>
            <a:r>
              <a:rPr lang="pl-PL" sz="1000" b="1" i="1" dirty="0">
                <a:hlinkClick r:id="rId30"/>
              </a:rPr>
              <a:t>Przygotujemy</a:t>
            </a:r>
            <a:r>
              <a:rPr lang="pl-PL" sz="1000" b="1" i="1" dirty="0"/>
              <a:t> </a:t>
            </a:r>
            <a:r>
              <a:rPr lang="pl-PL" sz="1000" b="1" i="1" dirty="0">
                <a:hlinkClick r:id="" action="ppaction://noaction">
                  <a:snd r:embed="rId3" name="camera.wav"/>
                </a:hlinkClick>
              </a:rPr>
              <a:t>indywidualną</a:t>
            </a:r>
            <a:r>
              <a:rPr lang="pl-PL" sz="1000" b="1" i="1" dirty="0"/>
              <a:t> ofertę</a:t>
            </a:r>
          </a:p>
        </p:txBody>
      </p:sp>
      <p:sp>
        <p:nvSpPr>
          <p:cNvPr id="15" name="pole tekstowe 14"/>
          <p:cNvSpPr txBox="1"/>
          <p:nvPr/>
        </p:nvSpPr>
        <p:spPr>
          <a:xfrm>
            <a:off x="2292897" y="143838"/>
            <a:ext cx="9529450" cy="584775"/>
          </a:xfrm>
          <a:prstGeom prst="rect">
            <a:avLst/>
          </a:prstGeom>
          <a:noFill/>
        </p:spPr>
        <p:txBody>
          <a:bodyPr wrap="square" rtlCol="0">
            <a:spAutoFit/>
          </a:bodyPr>
          <a:lstStyle/>
          <a:p>
            <a:pPr algn="ctr"/>
            <a:r>
              <a:rPr lang="pl-PL" sz="3200" b="1" i="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5">
                    <a:lumMod val="50000"/>
                  </a:schemeClr>
                </a:solidFill>
                <a:effectLst>
                  <a:glow rad="63500">
                    <a:schemeClr val="tx1">
                      <a:lumMod val="50000"/>
                      <a:lumOff val="50000"/>
                      <a:alpha val="40000"/>
                    </a:schemeClr>
                  </a:glow>
                  <a:outerShdw blurRad="38100" dist="38100" dir="2700000" algn="tl">
                    <a:srgbClr val="000000">
                      <a:alpha val="43137"/>
                    </a:srgbClr>
                  </a:outerShdw>
                  <a:reflection stA="45000" endPos="57000" dir="5400000" sy="-100000" algn="bl" rotWithShape="0"/>
                </a:effectLst>
                <a:latin typeface="Bookman Old Style" panose="02050604050505020204" pitchFamily="18" charset="0"/>
              </a:rPr>
              <a:t>POSTAW NA JAKOŚĆ - POSTAW NA BISTRO</a:t>
            </a:r>
            <a:endParaRPr lang="pl-PL" sz="3200" dirty="0">
              <a:solidFill>
                <a:schemeClr val="accent5">
                  <a:lumMod val="50000"/>
                </a:schemeClr>
              </a:solidFill>
            </a:endParaRPr>
          </a:p>
        </p:txBody>
      </p:sp>
      <p:sp>
        <p:nvSpPr>
          <p:cNvPr id="16" name="pole tekstowe 15"/>
          <p:cNvSpPr txBox="1"/>
          <p:nvPr/>
        </p:nvSpPr>
        <p:spPr>
          <a:xfrm>
            <a:off x="9141501" y="5798194"/>
            <a:ext cx="2793128" cy="646331"/>
          </a:xfrm>
          <a:prstGeom prst="rect">
            <a:avLst/>
          </a:prstGeom>
          <a:noFill/>
        </p:spPr>
        <p:txBody>
          <a:bodyPr wrap="square" rtlCol="0">
            <a:spAutoFit/>
          </a:bodyPr>
          <a:lstStyle/>
          <a:p>
            <a:pPr algn="ctr"/>
            <a:r>
              <a:rPr lang="pl-PL" sz="1200" b="1" dirty="0">
                <a:solidFill>
                  <a:schemeClr val="tx1">
                    <a:lumMod val="85000"/>
                    <a:lumOff val="15000"/>
                  </a:schemeClr>
                </a:solidFill>
              </a:rPr>
              <a:t>„BISTRO-Automaty </a:t>
            </a:r>
            <a:r>
              <a:rPr lang="pl-PL" sz="1200" b="1" dirty="0" err="1">
                <a:solidFill>
                  <a:schemeClr val="tx1">
                    <a:lumMod val="85000"/>
                    <a:lumOff val="15000"/>
                  </a:schemeClr>
                </a:solidFill>
              </a:rPr>
              <a:t>Spredające</a:t>
            </a:r>
            <a:r>
              <a:rPr lang="pl-PL" sz="1200" b="1" dirty="0">
                <a:solidFill>
                  <a:schemeClr val="tx1">
                    <a:lumMod val="85000"/>
                    <a:lumOff val="15000"/>
                  </a:schemeClr>
                </a:solidFill>
              </a:rPr>
              <a:t>”</a:t>
            </a:r>
          </a:p>
          <a:p>
            <a:pPr algn="ctr"/>
            <a:r>
              <a:rPr lang="pl-PL" sz="1200" i="1" u="sng" dirty="0">
                <a:solidFill>
                  <a:schemeClr val="tx1">
                    <a:lumMod val="85000"/>
                    <a:lumOff val="15000"/>
                  </a:schemeClr>
                </a:solidFill>
              </a:rPr>
              <a:t>Tel. Fax  074 8938029,  Mobil 606 859 330 </a:t>
            </a:r>
          </a:p>
          <a:p>
            <a:pPr algn="ctr"/>
            <a:r>
              <a:rPr lang="pl-PL" sz="1200" i="1" dirty="0">
                <a:solidFill>
                  <a:schemeClr val="tx1">
                    <a:lumMod val="85000"/>
                    <a:lumOff val="15000"/>
                  </a:schemeClr>
                </a:solidFill>
              </a:rPr>
              <a:t>         </a:t>
            </a:r>
            <a:r>
              <a:rPr lang="pl-PL" sz="1200" i="1" u="sng" dirty="0">
                <a:solidFill>
                  <a:schemeClr val="tx1">
                    <a:lumMod val="85000"/>
                    <a:lumOff val="15000"/>
                  </a:schemeClr>
                </a:solidFill>
              </a:rPr>
              <a:t>Jolanta Słomka,  Robert Słomka</a:t>
            </a:r>
          </a:p>
        </p:txBody>
      </p:sp>
      <p:sp>
        <p:nvSpPr>
          <p:cNvPr id="18" name="pole tekstowe 17">
            <a:hlinkClick r:id="rId30"/>
          </p:cNvPr>
          <p:cNvSpPr txBox="1"/>
          <p:nvPr/>
        </p:nvSpPr>
        <p:spPr>
          <a:xfrm>
            <a:off x="1967348" y="6138738"/>
            <a:ext cx="2583872" cy="307777"/>
          </a:xfrm>
          <a:prstGeom prst="rect">
            <a:avLst/>
          </a:prstGeom>
          <a:noFill/>
        </p:spPr>
        <p:txBody>
          <a:bodyPr wrap="square" rtlCol="0">
            <a:spAutoFit/>
          </a:bodyPr>
          <a:lstStyle/>
          <a:p>
            <a:pPr algn="ctr"/>
            <a:r>
              <a:rPr lang="pl-PL" sz="1400" b="1" dirty="0">
                <a:solidFill>
                  <a:schemeClr val="tx1">
                    <a:lumMod val="50000"/>
                    <a:lumOff val="50000"/>
                  </a:schemeClr>
                </a:solidFill>
                <a:hlinkClick r:id="rId30">
                  <a:snd r:embed="rId3" name="camera.wav"/>
                </a:hlinkClick>
              </a:rPr>
              <a:t>E-mail: biuro@vending-bistro.pl</a:t>
            </a:r>
            <a:endParaRPr lang="pl-PL" sz="1400" b="1" dirty="0">
              <a:solidFill>
                <a:schemeClr val="tx1">
                  <a:lumMod val="50000"/>
                  <a:lumOff val="50000"/>
                </a:schemeClr>
              </a:solidFill>
            </a:endParaRPr>
          </a:p>
        </p:txBody>
      </p:sp>
      <p:pic>
        <p:nvPicPr>
          <p:cNvPr id="13" name="Obraz 12">
            <a:hlinkClick r:id="rId30" highlightClick="1">
              <a:snd r:embed="rId3" name="camera.wav"/>
            </a:hlinkClick>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272776" y="6121359"/>
            <a:ext cx="583502" cy="325155"/>
          </a:xfrm>
          <a:prstGeom prst="rect">
            <a:avLst/>
          </a:prstGeom>
        </p:spPr>
      </p:pic>
      <p:sp>
        <p:nvSpPr>
          <p:cNvPr id="20" name="Przycisk akcji: Wstecz lub Poprzedni 19">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hlinkClick r:id="rId32"/>
          </p:cNvPr>
          <p:cNvSpPr txBox="1"/>
          <p:nvPr/>
        </p:nvSpPr>
        <p:spPr>
          <a:xfrm>
            <a:off x="5621931" y="6138738"/>
            <a:ext cx="2521758" cy="307777"/>
          </a:xfrm>
          <a:prstGeom prst="rect">
            <a:avLst/>
          </a:prstGeom>
          <a:noFill/>
        </p:spPr>
        <p:txBody>
          <a:bodyPr wrap="square" rtlCol="0">
            <a:spAutoFit/>
          </a:bodyPr>
          <a:lstStyle/>
          <a:p>
            <a:pPr algn="ctr"/>
            <a:r>
              <a:rPr lang="pl-PL" sz="1400" b="1" dirty="0" smtClean="0">
                <a:hlinkClick r:id="rId32">
                  <a:snd r:embed="rId3" name="camera.wav"/>
                </a:hlinkClick>
              </a:rPr>
              <a:t>www.vending-bistro.pl</a:t>
            </a:r>
            <a:endParaRPr lang="pl-PL" sz="1400" b="1" dirty="0"/>
          </a:p>
        </p:txBody>
      </p:sp>
      <p:graphicFrame>
        <p:nvGraphicFramePr>
          <p:cNvPr id="19" name="Diagram 18">
            <a:hlinkClick r:id="rId33" action="ppaction://hlinksldjump"/>
          </p:cNvPr>
          <p:cNvGraphicFramePr/>
          <p:nvPr>
            <p:extLst>
              <p:ext uri="{D42A27DB-BD31-4B8C-83A1-F6EECF244321}">
                <p14:modId xmlns:p14="http://schemas.microsoft.com/office/powerpoint/2010/main" val="3802473871"/>
              </p:ext>
            </p:extLst>
          </p:nvPr>
        </p:nvGraphicFramePr>
        <p:xfrm>
          <a:off x="5621931" y="3045055"/>
          <a:ext cx="2531340" cy="1685121"/>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1" name="Diagram 20">
            <a:hlinkClick r:id="rId39" action="ppaction://hlinksldjump"/>
          </p:cNvPr>
          <p:cNvGraphicFramePr/>
          <p:nvPr>
            <p:extLst>
              <p:ext uri="{D42A27DB-BD31-4B8C-83A1-F6EECF244321}">
                <p14:modId xmlns:p14="http://schemas.microsoft.com/office/powerpoint/2010/main" val="3811120714"/>
              </p:ext>
            </p:extLst>
          </p:nvPr>
        </p:nvGraphicFramePr>
        <p:xfrm>
          <a:off x="8768347" y="3046659"/>
          <a:ext cx="2531340" cy="1685121"/>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spTree>
    <p:extLst>
      <p:ext uri="{BB962C8B-B14F-4D97-AF65-F5344CB8AC3E}">
        <p14:creationId xmlns:p14="http://schemas.microsoft.com/office/powerpoint/2010/main" val="154718393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animEffect transition="in" filter="fade">
                                      <p:cBhvr>
                                        <p:cTn id="9" dur="25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fltVal val="0"/>
                                          </p:val>
                                        </p:tav>
                                        <p:tav tm="100000">
                                          <p:val>
                                            <p:strVal val="#ppt_w"/>
                                          </p:val>
                                        </p:tav>
                                      </p:tavLst>
                                    </p:anim>
                                    <p:anim calcmode="lin" valueType="num">
                                      <p:cBhvr>
                                        <p:cTn id="14" dur="250" fill="hold"/>
                                        <p:tgtEl>
                                          <p:spTgt spid="5"/>
                                        </p:tgtEl>
                                        <p:attrNameLst>
                                          <p:attrName>ppt_h</p:attrName>
                                        </p:attrNameLst>
                                      </p:cBhvr>
                                      <p:tavLst>
                                        <p:tav tm="0">
                                          <p:val>
                                            <p:fltVal val="0"/>
                                          </p:val>
                                        </p:tav>
                                        <p:tav tm="100000">
                                          <p:val>
                                            <p:strVal val="#ppt_h"/>
                                          </p:val>
                                        </p:tav>
                                      </p:tavLst>
                                    </p:anim>
                                    <p:animEffect transition="in" filter="fade">
                                      <p:cBhvr>
                                        <p:cTn id="15" dur="25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50" fill="hold"/>
                                        <p:tgtEl>
                                          <p:spTgt spid="2"/>
                                        </p:tgtEl>
                                        <p:attrNameLst>
                                          <p:attrName>ppt_w</p:attrName>
                                        </p:attrNameLst>
                                      </p:cBhvr>
                                      <p:tavLst>
                                        <p:tav tm="0">
                                          <p:val>
                                            <p:fltVal val="0"/>
                                          </p:val>
                                        </p:tav>
                                        <p:tav tm="100000">
                                          <p:val>
                                            <p:strVal val="#ppt_w"/>
                                          </p:val>
                                        </p:tav>
                                      </p:tavLst>
                                    </p:anim>
                                    <p:anim calcmode="lin" valueType="num">
                                      <p:cBhvr>
                                        <p:cTn id="20" dur="250" fill="hold"/>
                                        <p:tgtEl>
                                          <p:spTgt spid="2"/>
                                        </p:tgtEl>
                                        <p:attrNameLst>
                                          <p:attrName>ppt_h</p:attrName>
                                        </p:attrNameLst>
                                      </p:cBhvr>
                                      <p:tavLst>
                                        <p:tav tm="0">
                                          <p:val>
                                            <p:fltVal val="0"/>
                                          </p:val>
                                        </p:tav>
                                        <p:tav tm="100000">
                                          <p:val>
                                            <p:strVal val="#ppt_h"/>
                                          </p:val>
                                        </p:tav>
                                      </p:tavLst>
                                    </p:anim>
                                    <p:animEffect transition="in" filter="fade">
                                      <p:cBhvr>
                                        <p:cTn id="21" dur="25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2" fill="hold">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fltVal val="0.5"/>
                                          </p:val>
                                        </p:tav>
                                        <p:tav tm="100000">
                                          <p:val>
                                            <p:strVal val="#ppt_x"/>
                                          </p:val>
                                        </p:tav>
                                      </p:tavLst>
                                    </p:anim>
                                    <p:anim calcmode="lin" valueType="num">
                                      <p:cBhvr>
                                        <p:cTn id="40" dur="500" fill="hold"/>
                                        <p:tgtEl>
                                          <p:spTgt spid="16"/>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2000"/>
                            </p:stCondLst>
                            <p:childTnLst>
                              <p:par>
                                <p:cTn id="49" presetID="53" presetClass="entr" presetSubtype="52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fltVal val="0.5"/>
                                          </p:val>
                                        </p:tav>
                                        <p:tav tm="100000">
                                          <p:val>
                                            <p:strVal val="#ppt_x"/>
                                          </p:val>
                                        </p:tav>
                                      </p:tavLst>
                                    </p:anim>
                                    <p:anim calcmode="lin" valueType="num">
                                      <p:cBhvr>
                                        <p:cTn id="55" dur="500" fill="hold"/>
                                        <p:tgtEl>
                                          <p:spTgt spid="13"/>
                                        </p:tgtEl>
                                        <p:attrNameLst>
                                          <p:attrName>ppt_y</p:attrName>
                                        </p:attrNameLst>
                                      </p:cBhvr>
                                      <p:tavLst>
                                        <p:tav tm="0">
                                          <p:val>
                                            <p:fltVal val="0.5"/>
                                          </p:val>
                                        </p:tav>
                                        <p:tav tm="100000">
                                          <p:val>
                                            <p:strVal val="#ppt_y"/>
                                          </p:val>
                                        </p:tav>
                                      </p:tavLst>
                                    </p:anim>
                                  </p:childTnLst>
                                </p:cTn>
                              </p:par>
                            </p:childTnLst>
                          </p:cTn>
                        </p:par>
                        <p:par>
                          <p:cTn id="56" fill="hold">
                            <p:stCondLst>
                              <p:cond delay="2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fltVal val="0"/>
                                          </p:val>
                                        </p:tav>
                                        <p:tav tm="100000">
                                          <p:val>
                                            <p:strVal val="#ppt_w"/>
                                          </p:val>
                                        </p:tav>
                                      </p:tavLst>
                                    </p:anim>
                                    <p:anim calcmode="lin" valueType="num">
                                      <p:cBhvr>
                                        <p:cTn id="60" dur="250" fill="hold"/>
                                        <p:tgtEl>
                                          <p:spTgt spid="19"/>
                                        </p:tgtEl>
                                        <p:attrNameLst>
                                          <p:attrName>ppt_h</p:attrName>
                                        </p:attrNameLst>
                                      </p:cBhvr>
                                      <p:tavLst>
                                        <p:tav tm="0">
                                          <p:val>
                                            <p:fltVal val="0"/>
                                          </p:val>
                                        </p:tav>
                                        <p:tav tm="100000">
                                          <p:val>
                                            <p:strVal val="#ppt_h"/>
                                          </p:val>
                                        </p:tav>
                                      </p:tavLst>
                                    </p:anim>
                                    <p:animEffect transition="in" filter="fade">
                                      <p:cBhvr>
                                        <p:cTn id="61" dur="250"/>
                                        <p:tgtEl>
                                          <p:spTgt spid="19"/>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par>
                          <p:cTn id="62" fill="hold">
                            <p:stCondLst>
                              <p:cond delay="275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50" fill="hold"/>
                                        <p:tgtEl>
                                          <p:spTgt spid="21"/>
                                        </p:tgtEl>
                                        <p:attrNameLst>
                                          <p:attrName>ppt_w</p:attrName>
                                        </p:attrNameLst>
                                      </p:cBhvr>
                                      <p:tavLst>
                                        <p:tav tm="0">
                                          <p:val>
                                            <p:fltVal val="0"/>
                                          </p:val>
                                        </p:tav>
                                        <p:tav tm="100000">
                                          <p:val>
                                            <p:strVal val="#ppt_w"/>
                                          </p:val>
                                        </p:tav>
                                      </p:tavLst>
                                    </p:anim>
                                    <p:anim calcmode="lin" valueType="num">
                                      <p:cBhvr>
                                        <p:cTn id="66" dur="250" fill="hold"/>
                                        <p:tgtEl>
                                          <p:spTgt spid="21"/>
                                        </p:tgtEl>
                                        <p:attrNameLst>
                                          <p:attrName>ppt_h</p:attrName>
                                        </p:attrNameLst>
                                      </p:cBhvr>
                                      <p:tavLst>
                                        <p:tav tm="0">
                                          <p:val>
                                            <p:fltVal val="0"/>
                                          </p:val>
                                        </p:tav>
                                        <p:tav tm="100000">
                                          <p:val>
                                            <p:strVal val="#ppt_h"/>
                                          </p:val>
                                        </p:tav>
                                      </p:tavLst>
                                    </p:anim>
                                    <p:animEffect transition="in" filter="fade">
                                      <p:cBhvr>
                                        <p:cTn id="67" dur="25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5" grpId="0">
        <p:bldAsOne/>
      </p:bldGraphic>
      <p:bldGraphic spid="2" grpId="0">
        <p:bldAsOne/>
      </p:bldGraphic>
      <p:bldGraphic spid="3" grpId="0">
        <p:bldAsOne/>
      </p:bldGraphic>
      <p:bldP spid="8" grpId="0" animBg="1"/>
      <p:bldP spid="16" grpId="0"/>
      <p:bldP spid="18" grpId="0"/>
      <p:bldGraphic spid="19" grpId="0">
        <p:bldAsOne/>
      </p:bldGraphic>
      <p:bldGraphic spid="2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7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119745" y="140572"/>
            <a:ext cx="8049491" cy="942961"/>
          </a:xfrm>
        </p:spPr>
        <p:txBody>
          <a:bodyPr>
            <a:normAutofit fontScale="90000"/>
          </a:bodyPr>
          <a:lstStyle/>
          <a:p>
            <a:r>
              <a:rPr lang="pl-PL" sz="2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NOWA LINIA </a:t>
            </a: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AUTOMATÓW VENDINGOWYCH </a:t>
            </a:r>
            <a:r>
              <a:rPr lang="pl-PL" sz="36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BIANCHI</a:t>
            </a: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b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pl-PL" sz="2800"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r>
              <a:rPr lang="pl-PL" sz="28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GORĄCE NAPOJE -</a:t>
            </a:r>
            <a:endParaRPr lang="pl-PL" sz="2800" i="1" u="sng" dirty="0">
              <a:latin typeface="+mn-lt"/>
            </a:endParaRPr>
          </a:p>
        </p:txBody>
      </p:sp>
      <p:sp>
        <p:nvSpPr>
          <p:cNvPr id="6" name="Prostokąt 5"/>
          <p:cNvSpPr/>
          <p:nvPr/>
        </p:nvSpPr>
        <p:spPr>
          <a:xfrm>
            <a:off x="7924800" y="6223042"/>
            <a:ext cx="2741394" cy="600164"/>
          </a:xfrm>
          <a:prstGeom prst="rect">
            <a:avLst/>
          </a:prstGeom>
          <a:noFill/>
        </p:spPr>
        <p:txBody>
          <a:bodyPr wrap="square" lIns="91440" tIns="45720" rIns="91440" bIns="45720">
            <a:spAutoFit/>
          </a:bodyPr>
          <a:lstStyle/>
          <a:p>
            <a:pPr algn="ctr"/>
            <a:r>
              <a:rPr lang="pl-PL" sz="1100" b="1" dirty="0">
                <a:solidFill>
                  <a:schemeClr val="tx1">
                    <a:lumMod val="65000"/>
                    <a:lumOff val="35000"/>
                  </a:schemeClr>
                </a:solidFill>
              </a:rPr>
              <a:t>„BISTRO-Automaty </a:t>
            </a:r>
            <a:r>
              <a:rPr lang="pl-PL" sz="1100" b="1" dirty="0" err="1">
                <a:solidFill>
                  <a:schemeClr val="tx1">
                    <a:lumMod val="65000"/>
                    <a:lumOff val="35000"/>
                  </a:schemeClr>
                </a:solidFill>
              </a:rPr>
              <a:t>Spredające</a:t>
            </a:r>
            <a:r>
              <a:rPr lang="pl-PL" sz="1100" b="1" dirty="0">
                <a:solidFill>
                  <a:schemeClr val="tx1">
                    <a:lumMod val="65000"/>
                    <a:lumOff val="35000"/>
                  </a:schemeClr>
                </a:solidFill>
              </a:rPr>
              <a:t>”</a:t>
            </a:r>
          </a:p>
          <a:p>
            <a:pPr algn="ctr"/>
            <a:r>
              <a:rPr lang="pl-PL" sz="1100" i="1" u="sng" dirty="0">
                <a:solidFill>
                  <a:schemeClr val="tx1">
                    <a:lumMod val="65000"/>
                    <a:lumOff val="35000"/>
                  </a:schemeClr>
                </a:solidFill>
              </a:rPr>
              <a:t>Tel. Fax  074 8938029,  Mobil 606 859 330 </a:t>
            </a:r>
          </a:p>
          <a:p>
            <a:pPr algn="ctr"/>
            <a:r>
              <a:rPr lang="pl-PL" sz="1100" i="1" dirty="0">
                <a:solidFill>
                  <a:schemeClr val="tx1">
                    <a:lumMod val="65000"/>
                    <a:lumOff val="35000"/>
                  </a:schemeClr>
                </a:solidFill>
              </a:rPr>
              <a:t>         </a:t>
            </a:r>
            <a:r>
              <a:rPr lang="pl-PL" sz="1100" i="1" u="sng" dirty="0">
                <a:solidFill>
                  <a:schemeClr val="tx1">
                    <a:lumMod val="65000"/>
                    <a:lumOff val="35000"/>
                  </a:schemeClr>
                </a:solidFill>
              </a:rPr>
              <a:t>Jolanta Słomka,  Robert Słomka</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32" y="201479"/>
            <a:ext cx="1432812" cy="942960"/>
          </a:xfrm>
          <a:prstGeom prst="rect">
            <a:avLst/>
          </a:prstGeom>
          <a:ln>
            <a:noFill/>
          </a:ln>
          <a:effectLst>
            <a:outerShdw blurRad="76200" dir="13500000" sy="23000" kx="1200000" algn="br" rotWithShape="0">
              <a:prstClr val="black">
                <a:alpha val="20000"/>
              </a:prstClr>
            </a:outerShdw>
            <a:reflection blurRad="6350" stA="50000" endA="300" endPos="90000" dist="508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Obraz 6"/>
          <p:cNvPicPr/>
          <p:nvPr/>
        </p:nvPicPr>
        <p:blipFill>
          <a:blip r:embed="rId4">
            <a:extLst>
              <a:ext uri="{28A0092B-C50C-407E-A947-70E740481C1C}">
                <a14:useLocalDpi xmlns:a14="http://schemas.microsoft.com/office/drawing/2010/main" val="0"/>
              </a:ext>
            </a:extLst>
          </a:blip>
          <a:srcRect/>
          <a:stretch>
            <a:fillRect/>
          </a:stretch>
        </p:blipFill>
        <p:spPr bwMode="auto">
          <a:xfrm>
            <a:off x="10833804" y="201480"/>
            <a:ext cx="679323" cy="1045430"/>
          </a:xfrm>
          <a:prstGeom prst="roundRect">
            <a:avLst>
              <a:gd name="adj" fmla="val 4167"/>
            </a:avLst>
          </a:prstGeom>
          <a:solidFill>
            <a:srgbClr val="FFFFFF"/>
          </a:solidFill>
          <a:ln w="76200" cap="sq">
            <a:solidFill>
              <a:srgbClr val="EAEAEA"/>
            </a:solidFill>
            <a:miter lim="800000"/>
          </a:ln>
          <a:effectLst>
            <a:outerShdw blurRad="50800" dist="38100" dir="2700000" algn="tl" rotWithShape="0">
              <a:prstClr val="black">
                <a:alpha val="4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5" name="pole tekstowe 4"/>
          <p:cNvSpPr txBox="1"/>
          <p:nvPr/>
        </p:nvSpPr>
        <p:spPr>
          <a:xfrm>
            <a:off x="4271546" y="6473709"/>
            <a:ext cx="2900764" cy="307777"/>
          </a:xfrm>
          <a:prstGeom prst="rect">
            <a:avLst/>
          </a:prstGeom>
          <a:noFill/>
        </p:spPr>
        <p:txBody>
          <a:bodyPr wrap="square" rtlCol="0">
            <a:spAutoFit/>
          </a:bodyPr>
          <a:lstStyle/>
          <a:p>
            <a:pPr algn="ctr"/>
            <a:r>
              <a:rPr lang="pl-PL" sz="1400" b="1" dirty="0">
                <a:solidFill>
                  <a:schemeClr val="tx1">
                    <a:lumMod val="50000"/>
                    <a:lumOff val="50000"/>
                  </a:schemeClr>
                </a:solidFill>
                <a:hlinkClick r:id="rId5"/>
              </a:rPr>
              <a:t>E-mail: biuro@vending-bistro.pl</a:t>
            </a:r>
            <a:endParaRPr lang="pl-PL" sz="1400" b="1" dirty="0">
              <a:solidFill>
                <a:schemeClr val="tx1">
                  <a:lumMod val="50000"/>
                  <a:lumOff val="50000"/>
                </a:schemeClr>
              </a:solidFill>
            </a:endParaRPr>
          </a:p>
        </p:txBody>
      </p:sp>
      <p:pic>
        <p:nvPicPr>
          <p:cNvPr id="8" name="Obraz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1673" y="6469085"/>
            <a:ext cx="381598" cy="254399"/>
          </a:xfrm>
          <a:prstGeom prst="rect">
            <a:avLst/>
          </a:prstGeom>
        </p:spPr>
      </p:pic>
      <p:sp>
        <p:nvSpPr>
          <p:cNvPr id="9" name="Przycisk akcji: Powrót 8">
            <a:hlinkClick r:id="rId7"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zycisk akcji: Wstecz lub Poprzedni 9">
            <a:hlinkClick r:id="" action="ppaction://hlinkshowjump?jump=previousslide" highlightClick="1"/>
          </p:cNvPr>
          <p:cNvSpPr/>
          <p:nvPr/>
        </p:nvSpPr>
        <p:spPr>
          <a:xfrm>
            <a:off x="63994" y="5751750"/>
            <a:ext cx="359335" cy="386989"/>
          </a:xfrm>
          <a:prstGeom prst="actionButtonBackPreviou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a:hlinkClick r:id="rId8" action="ppaction://hlinksldjump" highlightClick="1"/>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711" y="2221702"/>
            <a:ext cx="2441085" cy="2749877"/>
          </a:xfrm>
          <a:prstGeom prst="rect">
            <a:avLst/>
          </a:prstGeom>
        </p:spPr>
      </p:pic>
      <p:pic>
        <p:nvPicPr>
          <p:cNvPr id="14" name="Obraz 13">
            <a:hlinkClick r:id="rId10" action="ppaction://hlinksldjump" highlightClick="1"/>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4530" y="2196782"/>
            <a:ext cx="2463207" cy="2774797"/>
          </a:xfrm>
          <a:prstGeom prst="rect">
            <a:avLst/>
          </a:prstGeom>
        </p:spPr>
      </p:pic>
      <p:pic>
        <p:nvPicPr>
          <p:cNvPr id="16" name="Obraz 15">
            <a:hlinkClick r:id="rId12" action="ppaction://hlinksldjump" highlightClick="1"/>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63471" y="2191609"/>
            <a:ext cx="2486345" cy="2800862"/>
          </a:xfrm>
          <a:prstGeom prst="rect">
            <a:avLst/>
          </a:prstGeom>
        </p:spPr>
      </p:pic>
      <p:pic>
        <p:nvPicPr>
          <p:cNvPr id="19" name="Obraz 18">
            <a:hlinkClick r:id="rId14" action="ppaction://hlinksldjump" highlightClick="1"/>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9236" y="2578934"/>
            <a:ext cx="1690685" cy="1904553"/>
          </a:xfrm>
          <a:prstGeom prst="rect">
            <a:avLst/>
          </a:prstGeom>
        </p:spPr>
      </p:pic>
      <p:sp>
        <p:nvSpPr>
          <p:cNvPr id="3" name="pole tekstowe 2"/>
          <p:cNvSpPr txBox="1"/>
          <p:nvPr/>
        </p:nvSpPr>
        <p:spPr>
          <a:xfrm>
            <a:off x="2288784" y="1770746"/>
            <a:ext cx="3264106" cy="307777"/>
          </a:xfrm>
          <a:prstGeom prst="rect">
            <a:avLst/>
          </a:prstGeom>
          <a:noFill/>
        </p:spPr>
        <p:txBody>
          <a:bodyPr wrap="square" rtlCol="0">
            <a:spAutoFit/>
          </a:bodyPr>
          <a:lstStyle/>
          <a:p>
            <a:pPr algn="ctr"/>
            <a:r>
              <a:rPr lang="pl-PL" sz="1400" b="1" i="1" dirty="0" smtClean="0">
                <a:solidFill>
                  <a:schemeClr val="tx1">
                    <a:lumMod val="75000"/>
                    <a:lumOff val="25000"/>
                  </a:schemeClr>
                </a:solidFill>
              </a:rPr>
              <a:t>AUTOMATY WOLNOSTOJĄCE</a:t>
            </a:r>
            <a:endParaRPr lang="pl-PL" sz="1400" b="1" i="1" dirty="0">
              <a:solidFill>
                <a:schemeClr val="tx1">
                  <a:lumMod val="75000"/>
                  <a:lumOff val="25000"/>
                </a:schemeClr>
              </a:solidFill>
            </a:endParaRPr>
          </a:p>
        </p:txBody>
      </p:sp>
      <p:sp>
        <p:nvSpPr>
          <p:cNvPr id="12" name="pole tekstowe 11"/>
          <p:cNvSpPr txBox="1"/>
          <p:nvPr/>
        </p:nvSpPr>
        <p:spPr>
          <a:xfrm>
            <a:off x="8727698" y="2037720"/>
            <a:ext cx="2521528" cy="307777"/>
          </a:xfrm>
          <a:prstGeom prst="rect">
            <a:avLst/>
          </a:prstGeom>
          <a:noFill/>
        </p:spPr>
        <p:txBody>
          <a:bodyPr wrap="square" rtlCol="0">
            <a:spAutoFit/>
          </a:bodyPr>
          <a:lstStyle/>
          <a:p>
            <a:pPr algn="ctr"/>
            <a:r>
              <a:rPr lang="pl-PL" sz="1400" b="1" i="1" dirty="0" smtClean="0">
                <a:effectLst>
                  <a:outerShdw blurRad="38100" dist="38100" dir="2700000" algn="tl">
                    <a:srgbClr val="000000">
                      <a:alpha val="43137"/>
                    </a:srgbClr>
                  </a:outerShdw>
                </a:effectLst>
              </a:rPr>
              <a:t> </a:t>
            </a:r>
            <a:r>
              <a:rPr lang="pl-PL" sz="1400" b="1" i="1" dirty="0" smtClean="0">
                <a:solidFill>
                  <a:schemeClr val="tx1">
                    <a:lumMod val="75000"/>
                    <a:lumOff val="25000"/>
                  </a:schemeClr>
                </a:solidFill>
              </a:rPr>
              <a:t>AUTOMATY TABLE TOP </a:t>
            </a:r>
            <a:r>
              <a:rPr lang="pl-PL" sz="1000" b="1" i="1" dirty="0" smtClean="0">
                <a:solidFill>
                  <a:schemeClr val="tx1">
                    <a:lumMod val="75000"/>
                    <a:lumOff val="25000"/>
                  </a:schemeClr>
                </a:solidFill>
              </a:rPr>
              <a:t> biurowe</a:t>
            </a:r>
            <a:endParaRPr lang="pl-PL" sz="1400" b="1" i="1" dirty="0">
              <a:solidFill>
                <a:schemeClr val="tx1">
                  <a:lumMod val="75000"/>
                  <a:lumOff val="25000"/>
                </a:schemeClr>
              </a:solidFill>
            </a:endParaRPr>
          </a:p>
        </p:txBody>
      </p:sp>
      <p:sp>
        <p:nvSpPr>
          <p:cNvPr id="15" name="pole tekstowe 14">
            <a:hlinkClick r:id="rId8" action="ppaction://hlinksldjump"/>
          </p:cNvPr>
          <p:cNvSpPr txBox="1"/>
          <p:nvPr/>
        </p:nvSpPr>
        <p:spPr>
          <a:xfrm>
            <a:off x="520045" y="5084665"/>
            <a:ext cx="1696415" cy="307777"/>
          </a:xfrm>
          <a:prstGeom prst="rect">
            <a:avLst/>
          </a:prstGeom>
          <a:noFill/>
        </p:spPr>
        <p:txBody>
          <a:bodyPr wrap="square" rtlCol="0">
            <a:spAutoFit/>
          </a:bodyPr>
          <a:lstStyle/>
          <a:p>
            <a:pPr algn="ctr"/>
            <a:r>
              <a:rPr lang="pl-PL" sz="1400" dirty="0" smtClean="0">
                <a:solidFill>
                  <a:schemeClr val="tx1">
                    <a:lumMod val="75000"/>
                    <a:lumOff val="25000"/>
                  </a:schemeClr>
                </a:solidFill>
              </a:rPr>
              <a:t>LEI 600 </a:t>
            </a:r>
            <a:r>
              <a:rPr lang="pl-PL" sz="1400" dirty="0" err="1" smtClean="0">
                <a:solidFill>
                  <a:schemeClr val="tx1">
                    <a:lumMod val="75000"/>
                    <a:lumOff val="25000"/>
                  </a:schemeClr>
                </a:solidFill>
              </a:rPr>
              <a:t>Easy</a:t>
            </a:r>
            <a:r>
              <a:rPr lang="pl-PL" sz="1400" dirty="0" smtClean="0">
                <a:solidFill>
                  <a:schemeClr val="tx1">
                    <a:lumMod val="75000"/>
                    <a:lumOff val="25000"/>
                  </a:schemeClr>
                </a:solidFill>
              </a:rPr>
              <a:t> Smart</a:t>
            </a:r>
            <a:endParaRPr lang="pl-PL" sz="1400" dirty="0">
              <a:solidFill>
                <a:schemeClr val="tx1">
                  <a:lumMod val="75000"/>
                  <a:lumOff val="25000"/>
                </a:schemeClr>
              </a:solidFill>
            </a:endParaRPr>
          </a:p>
        </p:txBody>
      </p:sp>
      <p:sp>
        <p:nvSpPr>
          <p:cNvPr id="17" name="pole tekstowe 16">
            <a:hlinkClick r:id="rId10" action="ppaction://hlinksldjump"/>
          </p:cNvPr>
          <p:cNvSpPr txBox="1"/>
          <p:nvPr/>
        </p:nvSpPr>
        <p:spPr>
          <a:xfrm>
            <a:off x="3089565" y="5084665"/>
            <a:ext cx="1662544" cy="307777"/>
          </a:xfrm>
          <a:prstGeom prst="rect">
            <a:avLst/>
          </a:prstGeom>
          <a:noFill/>
        </p:spPr>
        <p:txBody>
          <a:bodyPr wrap="square" rtlCol="0">
            <a:spAutoFit/>
          </a:bodyPr>
          <a:lstStyle/>
          <a:p>
            <a:pPr algn="ctr"/>
            <a:r>
              <a:rPr lang="pl-PL" sz="1400" dirty="0" smtClean="0">
                <a:solidFill>
                  <a:schemeClr val="tx1">
                    <a:lumMod val="75000"/>
                    <a:lumOff val="25000"/>
                  </a:schemeClr>
                </a:solidFill>
              </a:rPr>
              <a:t>LEI 600 Standard</a:t>
            </a:r>
            <a:endParaRPr lang="pl-PL" sz="1400" dirty="0">
              <a:solidFill>
                <a:schemeClr val="tx1">
                  <a:lumMod val="75000"/>
                  <a:lumOff val="25000"/>
                </a:schemeClr>
              </a:solidFill>
            </a:endParaRPr>
          </a:p>
        </p:txBody>
      </p:sp>
      <p:sp>
        <p:nvSpPr>
          <p:cNvPr id="20" name="pole tekstowe 19">
            <a:hlinkClick r:id="rId16" action="ppaction://hlinksldjump"/>
          </p:cNvPr>
          <p:cNvSpPr txBox="1"/>
          <p:nvPr/>
        </p:nvSpPr>
        <p:spPr>
          <a:xfrm>
            <a:off x="5613159" y="5084665"/>
            <a:ext cx="1786968" cy="307777"/>
          </a:xfrm>
          <a:prstGeom prst="rect">
            <a:avLst/>
          </a:prstGeom>
          <a:noFill/>
        </p:spPr>
        <p:txBody>
          <a:bodyPr wrap="square" rtlCol="0">
            <a:spAutoFit/>
          </a:bodyPr>
          <a:lstStyle/>
          <a:p>
            <a:pPr algn="ctr"/>
            <a:r>
              <a:rPr lang="pl-PL" sz="1400" dirty="0" smtClean="0">
                <a:solidFill>
                  <a:schemeClr val="tx1">
                    <a:lumMod val="75000"/>
                    <a:lumOff val="25000"/>
                  </a:schemeClr>
                </a:solidFill>
              </a:rPr>
              <a:t>LEI 700 plus</a:t>
            </a:r>
            <a:endParaRPr lang="pl-PL" sz="1400" dirty="0">
              <a:solidFill>
                <a:schemeClr val="tx1">
                  <a:lumMod val="75000"/>
                  <a:lumOff val="25000"/>
                </a:schemeClr>
              </a:solidFill>
            </a:endParaRPr>
          </a:p>
        </p:txBody>
      </p:sp>
      <p:sp>
        <p:nvSpPr>
          <p:cNvPr id="21" name="pole tekstowe 20">
            <a:hlinkClick r:id="rId17" action="ppaction://hlinksldjump"/>
          </p:cNvPr>
          <p:cNvSpPr txBox="1"/>
          <p:nvPr/>
        </p:nvSpPr>
        <p:spPr>
          <a:xfrm>
            <a:off x="8122828" y="5077366"/>
            <a:ext cx="1492622" cy="523220"/>
          </a:xfrm>
          <a:prstGeom prst="rect">
            <a:avLst/>
          </a:prstGeom>
          <a:noFill/>
        </p:spPr>
        <p:txBody>
          <a:bodyPr wrap="square" rtlCol="0">
            <a:spAutoFit/>
          </a:bodyPr>
          <a:lstStyle/>
          <a:p>
            <a:pPr algn="ctr"/>
            <a:r>
              <a:rPr lang="pl-PL" sz="1400" dirty="0" smtClean="0">
                <a:solidFill>
                  <a:schemeClr val="tx1">
                    <a:lumMod val="75000"/>
                    <a:lumOff val="25000"/>
                  </a:schemeClr>
                </a:solidFill>
              </a:rPr>
              <a:t>LEI 300 </a:t>
            </a:r>
            <a:r>
              <a:rPr lang="pl-PL" sz="1400" dirty="0" err="1" smtClean="0">
                <a:solidFill>
                  <a:schemeClr val="tx1">
                    <a:lumMod val="75000"/>
                    <a:lumOff val="25000"/>
                  </a:schemeClr>
                </a:solidFill>
              </a:rPr>
              <a:t>Easy</a:t>
            </a:r>
            <a:r>
              <a:rPr lang="pl-PL" sz="1400" dirty="0" smtClean="0">
                <a:solidFill>
                  <a:schemeClr val="tx1">
                    <a:lumMod val="75000"/>
                    <a:lumOff val="25000"/>
                  </a:schemeClr>
                </a:solidFill>
              </a:rPr>
              <a:t>/Smart</a:t>
            </a:r>
          </a:p>
        </p:txBody>
      </p:sp>
      <p:sp>
        <p:nvSpPr>
          <p:cNvPr id="22" name="pole tekstowe 21">
            <a:hlinkClick r:id="rId14" action="ppaction://hlinksldjump"/>
          </p:cNvPr>
          <p:cNvSpPr txBox="1"/>
          <p:nvPr/>
        </p:nvSpPr>
        <p:spPr>
          <a:xfrm>
            <a:off x="10374702" y="4769589"/>
            <a:ext cx="1279751" cy="307777"/>
          </a:xfrm>
          <a:prstGeom prst="rect">
            <a:avLst/>
          </a:prstGeom>
          <a:noFill/>
        </p:spPr>
        <p:txBody>
          <a:bodyPr wrap="square" rtlCol="0">
            <a:spAutoFit/>
          </a:bodyPr>
          <a:lstStyle/>
          <a:p>
            <a:r>
              <a:rPr lang="pl-PL" sz="1400" dirty="0" err="1" smtClean="0"/>
              <a:t>Gaia</a:t>
            </a:r>
            <a:r>
              <a:rPr lang="pl-PL" sz="1400" dirty="0" smtClean="0"/>
              <a:t> Style </a:t>
            </a:r>
            <a:r>
              <a:rPr lang="pl-PL" sz="1400" dirty="0" err="1" smtClean="0"/>
              <a:t>Easy</a:t>
            </a:r>
            <a:endParaRPr lang="pl-PL" sz="1400" dirty="0"/>
          </a:p>
        </p:txBody>
      </p:sp>
      <p:pic>
        <p:nvPicPr>
          <p:cNvPr id="23" name="Obraz 22">
            <a:hlinkClick r:id="rId17" action="ppaction://hlinksldjump" highlightClick="1"/>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29362" y="2548043"/>
            <a:ext cx="2169936" cy="2444428"/>
          </a:xfrm>
          <a:prstGeom prst="rect">
            <a:avLst/>
          </a:prstGeom>
        </p:spPr>
      </p:pic>
    </p:spTree>
    <p:extLst>
      <p:ext uri="{BB962C8B-B14F-4D97-AF65-F5344CB8AC3E}">
        <p14:creationId xmlns:p14="http://schemas.microsoft.com/office/powerpoint/2010/main" val="255159650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4" name="Obraz 5"/>
          <p:cNvPicPr>
            <a:picLocks noChangeAspect="1" noChangeArrowheads="1"/>
          </p:cNvPicPr>
          <p:nvPr/>
        </p:nvPicPr>
        <p:blipFill>
          <a:blip r:embed="rId2"/>
          <a:srcRect l="30630" t="17636" r="56267" b="10640"/>
          <a:stretch>
            <a:fillRect/>
          </a:stretch>
        </p:blipFill>
        <p:spPr bwMode="auto">
          <a:xfrm>
            <a:off x="1035735" y="574765"/>
            <a:ext cx="1908943" cy="557852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a:extLst/>
        </p:spPr>
      </p:pic>
      <p:sp>
        <p:nvSpPr>
          <p:cNvPr id="5" name="pole tekstowe 4"/>
          <p:cNvSpPr txBox="1"/>
          <p:nvPr/>
        </p:nvSpPr>
        <p:spPr>
          <a:xfrm>
            <a:off x="4359097" y="574765"/>
            <a:ext cx="4101738" cy="646331"/>
          </a:xfrm>
          <a:prstGeom prst="rect">
            <a:avLst/>
          </a:prstGeom>
          <a:noFill/>
        </p:spPr>
        <p:txBody>
          <a:bodyPr wrap="square" rtlCol="0">
            <a:spAutoFit/>
          </a:bodyPr>
          <a:lstStyle/>
          <a:p>
            <a:pPr algn="ctr"/>
            <a:r>
              <a:rPr lang="pl-PL" altLang="pl-PL" sz="3600" b="1" dirty="0">
                <a:solidFill>
                  <a:schemeClr val="tx1">
                    <a:lumMod val="65000"/>
                    <a:lumOff val="35000"/>
                  </a:schemeClr>
                </a:solidFill>
              </a:rPr>
              <a:t>LEI 600 Standard </a:t>
            </a:r>
          </a:p>
        </p:txBody>
      </p:sp>
      <p:sp>
        <p:nvSpPr>
          <p:cNvPr id="6" name="pole tekstowe 5"/>
          <p:cNvSpPr txBox="1"/>
          <p:nvPr/>
        </p:nvSpPr>
        <p:spPr>
          <a:xfrm>
            <a:off x="4159876" y="1649802"/>
            <a:ext cx="6979181" cy="2913618"/>
          </a:xfrm>
          <a:prstGeom prst="rect">
            <a:avLst/>
          </a:prstGeom>
          <a:noFill/>
        </p:spPr>
        <p:txBody>
          <a:bodyPr wrap="square" rtlCol="0">
            <a:spAutoFit/>
          </a:bodyPr>
          <a:lstStyle/>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Uniwersalny automat kawowy</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espresso lub instant</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a:t>
            </a:r>
          </a:p>
          <a:p>
            <a:pPr marL="285750" indent="-285750">
              <a:lnSpc>
                <a:spcPts val="2000"/>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13 przycisków bezpośredniego wyboru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z regulowaną średnicą obejmy od 70 do 74 mm </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2000"/>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7" name="Przycisk akcji: Powrót 6">
            <a:hlinkClick r:id="rId3"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zycisk akcji: Do przodu lub Następny 7">
            <a:hlinkClick r:id="rId4" action="ppaction://hlinksldjump"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hlinkClick r:id="rId4" action="ppaction://hlinksldjump" highlightClick="1"/>
          </p:cNvPr>
          <p:cNvSpPr/>
          <p:nvPr/>
        </p:nvSpPr>
        <p:spPr>
          <a:xfrm>
            <a:off x="10201569" y="5764182"/>
            <a:ext cx="1477578" cy="389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bg1"/>
                </a:solidFill>
              </a:rPr>
              <a:t>POŁĄCZENIE</a:t>
            </a:r>
            <a:endParaRPr lang="pl-PL" dirty="0">
              <a:solidFill>
                <a:schemeClr val="bg1"/>
              </a:solidFill>
            </a:endParaRPr>
          </a:p>
        </p:txBody>
      </p:sp>
    </p:spTree>
    <p:extLst>
      <p:ext uri="{BB962C8B-B14F-4D97-AF65-F5344CB8AC3E}">
        <p14:creationId xmlns:p14="http://schemas.microsoft.com/office/powerpoint/2010/main" val="39493223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6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pic>
        <p:nvPicPr>
          <p:cNvPr id="2"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58" y="3128119"/>
            <a:ext cx="814388" cy="677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1" y="4106156"/>
            <a:ext cx="576262" cy="719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l="30423" t="14110" r="55193" b="10936"/>
          <a:stretch>
            <a:fillRect/>
          </a:stretch>
        </p:blipFill>
        <p:spPr bwMode="auto">
          <a:xfrm>
            <a:off x="1577164" y="551857"/>
            <a:ext cx="1893662" cy="5532896"/>
          </a:xfrm>
          <a:prstGeom prst="rect">
            <a:avLst/>
          </a:prstGeom>
          <a:noFill/>
          <a:ln>
            <a:noFill/>
          </a:ln>
          <a:effectLst>
            <a:outerShdw dist="139498" dir="2700000" algn="ctr" rotWithShape="0">
              <a:srgbClr val="333333">
                <a:alpha val="65018"/>
              </a:srgbClr>
            </a:outerShdw>
            <a:reflection blurRad="6350" stA="52000" endA="300" endPos="35000" dir="5400000" sy="-100000" algn="bl" rotWithShape="0"/>
          </a:effectLst>
          <a:extLst>
            <a:ext uri="{909E8E84-426E-40DD-AFC4-6F175D3DCCD1}">
              <a14:hiddenFill xmlns:a14="http://schemas.microsoft.com/office/drawing/2010/main">
                <a:blipFill dpi="0" rotWithShape="0">
                  <a:blip/>
                  <a:srcRect l="30423" t="14110" r="55193" b="10936"/>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5" name="pole tekstowe 4"/>
          <p:cNvSpPr txBox="1"/>
          <p:nvPr/>
        </p:nvSpPr>
        <p:spPr>
          <a:xfrm>
            <a:off x="4415890" y="228692"/>
            <a:ext cx="4759108" cy="646331"/>
          </a:xfrm>
          <a:prstGeom prst="rect">
            <a:avLst/>
          </a:prstGeom>
          <a:noFill/>
        </p:spPr>
        <p:txBody>
          <a:bodyPr wrap="square" rtlCol="0">
            <a:spAutoFit/>
          </a:bodyPr>
          <a:lstStyle/>
          <a:p>
            <a:pPr algn="ctr"/>
            <a:r>
              <a:rPr lang="pl-PL" altLang="pl-PL" sz="3600" b="1" dirty="0">
                <a:solidFill>
                  <a:schemeClr val="tx1">
                    <a:lumMod val="65000"/>
                    <a:lumOff val="35000"/>
                  </a:schemeClr>
                </a:solidFill>
              </a:rPr>
              <a:t>LEI 600 </a:t>
            </a:r>
            <a:r>
              <a:rPr lang="pl-PL" altLang="pl-PL" sz="3600" b="1" dirty="0" err="1">
                <a:solidFill>
                  <a:schemeClr val="tx1">
                    <a:lumMod val="65000"/>
                    <a:lumOff val="35000"/>
                  </a:schemeClr>
                </a:solidFill>
              </a:rPr>
              <a:t>Easy</a:t>
            </a:r>
            <a:r>
              <a:rPr lang="pl-PL" altLang="pl-PL" sz="3600" b="1" dirty="0">
                <a:solidFill>
                  <a:schemeClr val="tx1">
                    <a:lumMod val="65000"/>
                    <a:lumOff val="35000"/>
                  </a:schemeClr>
                </a:solidFill>
              </a:rPr>
              <a:t> / Smart</a:t>
            </a:r>
          </a:p>
        </p:txBody>
      </p:sp>
      <p:sp>
        <p:nvSpPr>
          <p:cNvPr id="7" name="pole tekstowe 6"/>
          <p:cNvSpPr txBox="1"/>
          <p:nvPr/>
        </p:nvSpPr>
        <p:spPr>
          <a:xfrm>
            <a:off x="4643346" y="1702230"/>
            <a:ext cx="5056158" cy="2913618"/>
          </a:xfrm>
          <a:prstGeom prst="rect">
            <a:avLst/>
          </a:prstGeom>
          <a:noFill/>
        </p:spPr>
        <p:txBody>
          <a:bodyPr wrap="square" rtlCol="0">
            <a:spAutoFit/>
          </a:bodyPr>
          <a:lstStyle/>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Dostępny w wersji instant lub espresso</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Mieści 600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1975"/>
              </a:lnSpc>
              <a:buFont typeface="Wingdings" panose="05000000000000000000" pitchFamily="2" charset="2"/>
              <a:buChar char="q"/>
            </a:pPr>
            <a:r>
              <a:rPr lang="pl-PL" altLang="pl-PL" b="1" dirty="0">
                <a:solidFill>
                  <a:schemeClr val="tx1">
                    <a:lumMod val="65000"/>
                    <a:lumOff val="35000"/>
                  </a:schemeClr>
                </a:solidFill>
                <a:cs typeface="Times New Roman" panose="02020603050405020304" pitchFamily="18" charset="0"/>
              </a:rPr>
              <a:t>24 przyciski membranowe</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Dystrybutor kubk</a:t>
            </a:r>
            <a:r>
              <a:rPr lang="pl-PL" altLang="pl-PL" dirty="0">
                <a:solidFill>
                  <a:schemeClr val="tx1">
                    <a:lumMod val="65000"/>
                    <a:lumOff val="35000"/>
                  </a:schemeClr>
                </a:solidFill>
                <a:latin typeface="Calibri" panose="020F0502020204030204" pitchFamily="34" charset="0"/>
                <a:cs typeface="Times New Roman" panose="02020603050405020304" pitchFamily="18" charset="0"/>
              </a:rPr>
              <a:t>ó</a:t>
            </a:r>
            <a:r>
              <a:rPr lang="pl-PL" altLang="pl-PL" dirty="0">
                <a:solidFill>
                  <a:schemeClr val="tx1">
                    <a:lumMod val="65000"/>
                    <a:lumOff val="35000"/>
                  </a:schemeClr>
                </a:solidFill>
                <a:cs typeface="Times New Roman" panose="02020603050405020304" pitchFamily="18" charset="0"/>
              </a:rPr>
              <a:t>w - 70 do 74 mm </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Mieszadełka 90 - 105 mm</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Wysokość 183 cm</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Drzwi automatu w całości wykonane z  metalu </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Wzmocniona obudowa</a:t>
            </a: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Nowoczesny design – </a:t>
            </a:r>
            <a:r>
              <a:rPr lang="pl-PL" altLang="pl-PL" dirty="0" err="1">
                <a:solidFill>
                  <a:schemeClr val="tx1">
                    <a:lumMod val="65000"/>
                    <a:lumOff val="35000"/>
                  </a:schemeClr>
                </a:solidFill>
                <a:cs typeface="Times New Roman" panose="02020603050405020304" pitchFamily="18" charset="0"/>
              </a:rPr>
              <a:t>blacklight</a:t>
            </a:r>
            <a:endParaRPr lang="pl-PL" altLang="pl-PL" dirty="0">
              <a:solidFill>
                <a:schemeClr val="tx1">
                  <a:lumMod val="65000"/>
                  <a:lumOff val="35000"/>
                </a:schemeClr>
              </a:solidFill>
              <a:cs typeface="Times New Roman" panose="02020603050405020304" pitchFamily="18" charset="0"/>
            </a:endParaRPr>
          </a:p>
          <a:p>
            <a:pPr marL="285750" indent="-285750">
              <a:lnSpc>
                <a:spcPts val="1975"/>
              </a:lnSpc>
              <a:buFont typeface="Wingdings" panose="05000000000000000000" pitchFamily="2" charset="2"/>
              <a:buChar char="q"/>
            </a:pPr>
            <a:r>
              <a:rPr lang="pl-PL" altLang="pl-PL" dirty="0">
                <a:solidFill>
                  <a:schemeClr val="tx1">
                    <a:lumMod val="65000"/>
                    <a:lumOff val="35000"/>
                  </a:schemeClr>
                </a:solidFill>
                <a:cs typeface="Times New Roman" panose="02020603050405020304" pitchFamily="18" charset="0"/>
              </a:rPr>
              <a:t>Kompatybilny z telemetrią</a:t>
            </a:r>
          </a:p>
        </p:txBody>
      </p:sp>
      <p:sp>
        <p:nvSpPr>
          <p:cNvPr id="8" name="Rectangle 2"/>
          <p:cNvSpPr>
            <a:spLocks noChangeArrowheads="1"/>
          </p:cNvSpPr>
          <p:nvPr/>
        </p:nvSpPr>
        <p:spPr bwMode="auto">
          <a:xfrm flipH="1">
            <a:off x="5008052" y="-13959464"/>
            <a:ext cx="423623" cy="11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2049" name="Picture 7">
            <a:hlinkClick r:id="rId7" action="ppaction://hlinksldjump"/>
            <a:hlinkHover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934801" y="1702230"/>
            <a:ext cx="758345" cy="10254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flipH="1" flipV="1">
            <a:off x="4093652" y="-13923086"/>
            <a:ext cx="42362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r>
            <a:br>
              <a:rPr kumimoji="0" lang="pl-PL" altLang="pl-PL"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0" name="Przycisk akcji: Pomoc 9">
            <a:hlinkClick r:id="rId7" action="ppaction://hlinksldjump" highlightClick="1"/>
            <a:hlinkHover r:id="rId7" action="ppaction://hlinksldjump"/>
          </p:cNvPr>
          <p:cNvSpPr/>
          <p:nvPr/>
        </p:nvSpPr>
        <p:spPr>
          <a:xfrm>
            <a:off x="2524398" y="2727701"/>
            <a:ext cx="432166" cy="283400"/>
          </a:xfrm>
          <a:prstGeom prst="actionButtonHelp">
            <a:avLst/>
          </a:prstGeom>
          <a:solidFill>
            <a:schemeClr val="bg1">
              <a:lumMod val="85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zycisk akcji: Wstecz lub Poprzedni 10">
            <a:hlinkClick r:id="rId7" action="ppaction://hlinksldjump" highlightClick="1"/>
            <a:hlinkHover r:id="rId7" action="ppaction://hlinksldjump"/>
          </p:cNvPr>
          <p:cNvSpPr/>
          <p:nvPr/>
        </p:nvSpPr>
        <p:spPr>
          <a:xfrm>
            <a:off x="3292008" y="2092271"/>
            <a:ext cx="357636" cy="371959"/>
          </a:xfrm>
          <a:prstGeom prst="actionButtonBackPreviou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zycisk akcji: Powrót 11">
            <a:hlinkClick r:id="rId9"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zycisk akcji: Do przodu lub Następny 13">
            <a:hlinkClick r:id="rId3" action="ppaction://hlinksldjump"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hlinkClick r:id="rId10" action="ppaction://hlinksldjump" highlightClick="1"/>
          </p:cNvPr>
          <p:cNvSpPr/>
          <p:nvPr/>
        </p:nvSpPr>
        <p:spPr>
          <a:xfrm>
            <a:off x="10201569" y="5764182"/>
            <a:ext cx="1477578" cy="389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bg1"/>
                </a:solidFill>
              </a:rPr>
              <a:t>POŁĄCZENIE</a:t>
            </a:r>
            <a:endParaRPr lang="pl-PL" dirty="0">
              <a:solidFill>
                <a:schemeClr val="bg1"/>
              </a:solidFill>
            </a:endParaRPr>
          </a:p>
        </p:txBody>
      </p:sp>
    </p:spTree>
    <p:extLst>
      <p:ext uri="{BB962C8B-B14F-4D97-AF65-F5344CB8AC3E}">
        <p14:creationId xmlns:p14="http://schemas.microsoft.com/office/powerpoint/2010/main" val="2631445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 fill="hold"/>
                                        <p:tgtEl>
                                          <p:spTgt spid="2049"/>
                                        </p:tgtEl>
                                        <p:attrNameLst>
                                          <p:attrName>ppt_w</p:attrName>
                                        </p:attrNameLst>
                                      </p:cBhvr>
                                      <p:tavLst>
                                        <p:tav tm="0">
                                          <p:val>
                                            <p:fltVal val="0"/>
                                          </p:val>
                                        </p:tav>
                                        <p:tav tm="100000">
                                          <p:val>
                                            <p:strVal val="#ppt_w"/>
                                          </p:val>
                                        </p:tav>
                                      </p:tavLst>
                                    </p:anim>
                                    <p:anim calcmode="lin" valueType="num">
                                      <p:cBhvr>
                                        <p:cTn id="8" dur="500" fill="hold"/>
                                        <p:tgtEl>
                                          <p:spTgt spid="2049"/>
                                        </p:tgtEl>
                                        <p:attrNameLst>
                                          <p:attrName>ppt_h</p:attrName>
                                        </p:attrNameLst>
                                      </p:cBhvr>
                                      <p:tavLst>
                                        <p:tav tm="0">
                                          <p:val>
                                            <p:fltVal val="0"/>
                                          </p:val>
                                        </p:tav>
                                        <p:tav tm="100000">
                                          <p:val>
                                            <p:strVal val="#ppt_h"/>
                                          </p:val>
                                        </p:tav>
                                      </p:tavLst>
                                    </p:anim>
                                    <p:animEffect transition="in" filter="fade">
                                      <p:cBhvr>
                                        <p:cTn id="9"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8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pole tekstowe 1"/>
          <p:cNvSpPr txBox="1"/>
          <p:nvPr/>
        </p:nvSpPr>
        <p:spPr>
          <a:xfrm>
            <a:off x="3252574" y="252722"/>
            <a:ext cx="2712203" cy="646331"/>
          </a:xfrm>
          <a:prstGeom prst="rect">
            <a:avLst/>
          </a:prstGeom>
          <a:noFill/>
        </p:spPr>
        <p:txBody>
          <a:bodyPr wrap="square" rtlCol="0">
            <a:spAutoFit/>
          </a:bodyPr>
          <a:lstStyle/>
          <a:p>
            <a:pPr algn="ctr"/>
            <a:r>
              <a:rPr lang="pl-PL" altLang="pl-PL" sz="3600" b="1" dirty="0">
                <a:solidFill>
                  <a:schemeClr val="tx1">
                    <a:lumMod val="65000"/>
                    <a:lumOff val="35000"/>
                  </a:schemeClr>
                </a:solidFill>
              </a:rPr>
              <a:t>LEI 700 plus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503" y="1534383"/>
            <a:ext cx="1839913" cy="4854575"/>
          </a:xfrm>
          <a:prstGeom prst="rect">
            <a:avLst/>
          </a:prstGeom>
          <a:noFill/>
          <a:ln>
            <a:noFill/>
          </a:ln>
          <a:effectLst>
            <a:outerShdw dist="139498" dir="2700000" algn="ctr" rotWithShape="0">
              <a:srgbClr val="333333">
                <a:alpha val="65018"/>
              </a:srgbClr>
            </a:outerShdw>
            <a:reflection blurRad="6350" stA="52000" endA="300" endPos="350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
        <p:nvSpPr>
          <p:cNvPr id="7" name="pole tekstowe 6"/>
          <p:cNvSpPr txBox="1"/>
          <p:nvPr/>
        </p:nvSpPr>
        <p:spPr>
          <a:xfrm>
            <a:off x="5310628" y="1143247"/>
            <a:ext cx="5447022" cy="4606389"/>
          </a:xfrm>
          <a:prstGeom prst="rect">
            <a:avLst/>
          </a:prstGeom>
          <a:noFill/>
        </p:spPr>
        <p:txBody>
          <a:bodyPr wrap="square" rtlCol="0">
            <a:spAutoFit/>
          </a:bodyPr>
          <a:lstStyle/>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Dostępny w wersji espresso i instant</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2 rodzaje kubka (150-180ml i 340ml) </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Mieści 900 kubków</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Anty-</a:t>
            </a:r>
            <a:r>
              <a:rPr lang="pl-PL" altLang="pl-PL" dirty="0" err="1">
                <a:solidFill>
                  <a:schemeClr val="tx1">
                    <a:lumMod val="65000"/>
                    <a:lumOff val="35000"/>
                  </a:schemeClr>
                </a:solidFill>
              </a:rPr>
              <a:t>wandalny</a:t>
            </a:r>
            <a:r>
              <a:rPr lang="pl-PL" altLang="pl-PL" dirty="0">
                <a:solidFill>
                  <a:schemeClr val="tx1">
                    <a:lumMod val="65000"/>
                    <a:lumOff val="35000"/>
                  </a:schemeClr>
                </a:solidFill>
              </a:rPr>
              <a:t> wrzut monet</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W wersji </a:t>
            </a:r>
            <a:r>
              <a:rPr lang="pl-PL" altLang="pl-PL" dirty="0" err="1">
                <a:solidFill>
                  <a:schemeClr val="tx1">
                    <a:lumMod val="65000"/>
                    <a:lumOff val="35000"/>
                  </a:schemeClr>
                </a:solidFill>
              </a:rPr>
              <a:t>easy</a:t>
            </a:r>
            <a:r>
              <a:rPr lang="pl-PL" altLang="pl-PL" dirty="0">
                <a:solidFill>
                  <a:schemeClr val="tx1">
                    <a:lumMod val="65000"/>
                    <a:lumOff val="35000"/>
                  </a:schemeClr>
                </a:solidFill>
              </a:rPr>
              <a:t> i smart 24 przyciski</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W wersji 700 plus 36 przycisków</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W wersji </a:t>
            </a:r>
            <a:r>
              <a:rPr lang="pl-PL" altLang="pl-PL" dirty="0" err="1">
                <a:solidFill>
                  <a:schemeClr val="tx1">
                    <a:lumMod val="65000"/>
                    <a:lumOff val="35000"/>
                  </a:schemeClr>
                </a:solidFill>
              </a:rPr>
              <a:t>touch</a:t>
            </a:r>
            <a:r>
              <a:rPr lang="pl-PL" altLang="pl-PL" dirty="0">
                <a:solidFill>
                  <a:schemeClr val="tx1">
                    <a:lumMod val="65000"/>
                    <a:lumOff val="35000"/>
                  </a:schemeClr>
                </a:solidFill>
              </a:rPr>
              <a:t> 32” monitor LCD </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Klawiatura alfanumeryczna</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Wzmocniona kabina, drzwi z aluminiowymi profilami</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Drzwi z podwójnym otwarciem (etykiety)</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Wysokość 183 cm</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Podświetlana Ścieżka Zakupu</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Panel boczny alfanumeryczny lub LCD 7 do udostępniania zdjęć, wideo i informacji o produkcie </a:t>
            </a:r>
          </a:p>
          <a:p>
            <a:pPr marL="285750" indent="-285750">
              <a:lnSpc>
                <a:spcPts val="1975"/>
              </a:lnSpc>
              <a:spcBef>
                <a:spcPts val="400"/>
              </a:spcBef>
              <a:buClr>
                <a:srgbClr val="000000"/>
              </a:buClr>
              <a:buSzPct val="68000"/>
              <a:buFont typeface="Wingdings" panose="05000000000000000000" pitchFamily="2" charset="2"/>
              <a:buChar char="q"/>
              <a:defRPr/>
            </a:pPr>
            <a:r>
              <a:rPr lang="pl-PL" altLang="pl-PL" dirty="0">
                <a:solidFill>
                  <a:schemeClr val="tx1">
                    <a:lumMod val="65000"/>
                    <a:lumOff val="35000"/>
                  </a:schemeClr>
                </a:solidFill>
              </a:rPr>
              <a:t>Stacja odbioru kubka (155mm</a:t>
            </a:r>
            <a:r>
              <a:rPr lang="pl-PL" altLang="pl-PL" dirty="0"/>
              <a:t>)</a:t>
            </a:r>
          </a:p>
        </p:txBody>
      </p:sp>
      <p:pic>
        <p:nvPicPr>
          <p:cNvPr id="8" name="Picture 5">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840" y="899053"/>
            <a:ext cx="503238" cy="62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Przycisk akcji: Powrót 9">
            <a:hlinkClick r:id="rId5" action="ppaction://hlinksldjump" highlightClick="1"/>
          </p:cNvPr>
          <p:cNvSpPr/>
          <p:nvPr/>
        </p:nvSpPr>
        <p:spPr>
          <a:xfrm>
            <a:off x="11679147" y="6245817"/>
            <a:ext cx="402956" cy="455784"/>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zycisk akcji: Do przodu lub Następny 11">
            <a:hlinkClick r:id="rId6" action="ppaction://hlinksldjump" highlightClick="1"/>
          </p:cNvPr>
          <p:cNvSpPr/>
          <p:nvPr/>
        </p:nvSpPr>
        <p:spPr>
          <a:xfrm>
            <a:off x="11679147" y="5749636"/>
            <a:ext cx="402956" cy="389103"/>
          </a:xfrm>
          <a:prstGeom prst="actionButtonForwardNex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hlinkClick r:id="rId6" action="ppaction://hlinksldjump" highlightClick="1"/>
          </p:cNvPr>
          <p:cNvSpPr/>
          <p:nvPr/>
        </p:nvSpPr>
        <p:spPr>
          <a:xfrm>
            <a:off x="10201569" y="5764182"/>
            <a:ext cx="1477578" cy="389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bg1"/>
                </a:solidFill>
              </a:rPr>
              <a:t>POŁĄCZENIE</a:t>
            </a:r>
            <a:endParaRPr lang="pl-PL" dirty="0">
              <a:solidFill>
                <a:schemeClr val="bg1"/>
              </a:solidFill>
            </a:endParaRPr>
          </a:p>
        </p:txBody>
      </p:sp>
    </p:spTree>
    <p:extLst>
      <p:ext uri="{BB962C8B-B14F-4D97-AF65-F5344CB8AC3E}">
        <p14:creationId xmlns:p14="http://schemas.microsoft.com/office/powerpoint/2010/main" val="9958288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7986</TotalTime>
  <Words>1601</Words>
  <Application>Microsoft Office PowerPoint</Application>
  <PresentationFormat>Panoramiczny</PresentationFormat>
  <Paragraphs>340</Paragraphs>
  <Slides>30</Slides>
  <Notes>9</Notes>
  <HiddenSlides>3</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30</vt:i4>
      </vt:variant>
    </vt:vector>
  </HeadingPairs>
  <TitlesOfParts>
    <vt:vector size="39" baseType="lpstr">
      <vt:lpstr>Microsoft YaHei</vt:lpstr>
      <vt:lpstr>Arial</vt:lpstr>
      <vt:lpstr>Bookman Old Style</vt:lpstr>
      <vt:lpstr>Calibri</vt:lpstr>
      <vt:lpstr>Calibri Light</vt:lpstr>
      <vt:lpstr>Times New Roman</vt:lpstr>
      <vt:lpstr>Wingdings</vt:lpstr>
      <vt:lpstr>Motyw pakietu Office</vt:lpstr>
      <vt:lpstr>Image</vt:lpstr>
      <vt:lpstr>VENDING-BISTRO</vt:lpstr>
      <vt:lpstr>VENDING-BISTRO</vt:lpstr>
      <vt:lpstr>Prezentacja programu PowerPoint</vt:lpstr>
      <vt:lpstr>NASZ SERWIS</vt:lpstr>
      <vt:lpstr>Prezentacja programu PowerPoint</vt:lpstr>
      <vt:lpstr>NOWA LINIA AUTOMATÓW VENDINGOWYCH BIANCHI  - GORĄCE NAPOJE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NOWA LINIA AUTOMATÓW VENDINGOWYCH BIANCHI  - SŁODYCZE I PRZEKĄSKI-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Somka</dc:creator>
  <cp:lastModifiedBy>Robert Somka</cp:lastModifiedBy>
  <cp:revision>460</cp:revision>
  <dcterms:created xsi:type="dcterms:W3CDTF">2017-01-01T14:13:03Z</dcterms:created>
  <dcterms:modified xsi:type="dcterms:W3CDTF">2019-05-14T19:47:32Z</dcterms:modified>
</cp:coreProperties>
</file>